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4139" r:id="rId1"/>
    <p:sldMasterId id="2147484305" r:id="rId2"/>
  </p:sldMasterIdLst>
  <p:notesMasterIdLst>
    <p:notesMasterId r:id="rId28"/>
  </p:notesMasterIdLst>
  <p:handoutMasterIdLst>
    <p:handoutMasterId r:id="rId29"/>
  </p:handoutMasterIdLst>
  <p:sldIdLst>
    <p:sldId id="258" r:id="rId3"/>
    <p:sldId id="326" r:id="rId4"/>
    <p:sldId id="328" r:id="rId5"/>
    <p:sldId id="346" r:id="rId6"/>
    <p:sldId id="329" r:id="rId7"/>
    <p:sldId id="327" r:id="rId8"/>
    <p:sldId id="332" r:id="rId9"/>
    <p:sldId id="333" r:id="rId10"/>
    <p:sldId id="345" r:id="rId11"/>
    <p:sldId id="335" r:id="rId12"/>
    <p:sldId id="331" r:id="rId13"/>
    <p:sldId id="334" r:id="rId14"/>
    <p:sldId id="337" r:id="rId15"/>
    <p:sldId id="342" r:id="rId16"/>
    <p:sldId id="338" r:id="rId17"/>
    <p:sldId id="349" r:id="rId18"/>
    <p:sldId id="339" r:id="rId19"/>
    <p:sldId id="340" r:id="rId20"/>
    <p:sldId id="341" r:id="rId21"/>
    <p:sldId id="343" r:id="rId22"/>
    <p:sldId id="344" r:id="rId23"/>
    <p:sldId id="292" r:id="rId24"/>
    <p:sldId id="350" r:id="rId25"/>
    <p:sldId id="347" r:id="rId26"/>
    <p:sldId id="348" r:id="rId2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1984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notesMaster" Target="notesMasters/notesMaster1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1AB49B-FC79-DC48-8856-96CA4660BF99}" type="datetimeFigureOut">
              <a:rPr lang="en-US" smtClean="0"/>
              <a:t>25/04/13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F70248-AEA1-CF45-9F5B-85253DFFA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9728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F8D2CE0-9EE8-6B4A-9789-C289F9BC66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9409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B6458E0-3A2A-E748-AED0-19F365AACCF9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717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FB89BDB-FC5C-0C4F-AA91-CE149C4470E8}" type="slidenum">
              <a:rPr lang="en-US" sz="1200"/>
              <a:pPr/>
              <a:t>10</a:t>
            </a:fld>
            <a:endParaRPr lang="en-US" sz="1200"/>
          </a:p>
        </p:txBody>
      </p:sp>
      <p:sp>
        <p:nvSpPr>
          <p:cNvPr id="2150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dirty="0" err="1" smtClean="0"/>
              <a:t>Indien</a:t>
            </a:r>
            <a:r>
              <a:rPr lang="en-US" baseline="0" dirty="0" smtClean="0"/>
              <a:t> alkaline </a:t>
            </a:r>
            <a:r>
              <a:rPr lang="en-US" baseline="0" dirty="0" err="1" smtClean="0"/>
              <a:t>phospahtase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wordt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toegevoegd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zodat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galactose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fosfaat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wordt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gehydrolyseerd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kan</a:t>
            </a:r>
            <a:r>
              <a:rPr lang="en-US" baseline="0" dirty="0" smtClean="0"/>
              <a:t> GALK </a:t>
            </a:r>
            <a:r>
              <a:rPr lang="en-US" baseline="0" dirty="0" err="1" smtClean="0"/>
              <a:t>ook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worden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gedetecteerd</a:t>
            </a:r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873F1E1-899A-0D49-BDBF-2D4B408EDC04}" type="slidenum">
              <a:rPr lang="en-US" sz="1200"/>
              <a:pPr/>
              <a:t>11</a:t>
            </a:fld>
            <a:endParaRPr lang="en-US" sz="1200"/>
          </a:p>
        </p:txBody>
      </p:sp>
      <p:sp>
        <p:nvSpPr>
          <p:cNvPr id="2150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0C6F997-9E4D-5240-AB40-0C34C0B0327F}" type="slidenum">
              <a:rPr lang="en-US" sz="1200"/>
              <a:pPr/>
              <a:t>12</a:t>
            </a:fld>
            <a:endParaRPr lang="en-US" sz="1200"/>
          </a:p>
        </p:txBody>
      </p:sp>
      <p:sp>
        <p:nvSpPr>
          <p:cNvPr id="2150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9D0C4FE-14B9-7743-90B9-26CA97B10B7F}" type="slidenum">
              <a:rPr lang="en-US" sz="1200"/>
              <a:pPr/>
              <a:t>13</a:t>
            </a:fld>
            <a:endParaRPr lang="en-US" sz="1200"/>
          </a:p>
        </p:txBody>
      </p:sp>
      <p:sp>
        <p:nvSpPr>
          <p:cNvPr id="2150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9D0C4FE-14B9-7743-90B9-26CA97B10B7F}" type="slidenum">
              <a:rPr lang="en-US" sz="1200"/>
              <a:pPr/>
              <a:t>14</a:t>
            </a:fld>
            <a:endParaRPr lang="en-US" sz="1200"/>
          </a:p>
        </p:txBody>
      </p:sp>
      <p:sp>
        <p:nvSpPr>
          <p:cNvPr id="2150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9D0C4FE-14B9-7743-90B9-26CA97B10B7F}" type="slidenum">
              <a:rPr lang="en-US" sz="1200"/>
              <a:pPr/>
              <a:t>15</a:t>
            </a:fld>
            <a:endParaRPr lang="en-US" sz="1200"/>
          </a:p>
        </p:txBody>
      </p:sp>
      <p:sp>
        <p:nvSpPr>
          <p:cNvPr id="2150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9D0C4FE-14B9-7743-90B9-26CA97B10B7F}" type="slidenum">
              <a:rPr lang="en-US" sz="1200"/>
              <a:pPr/>
              <a:t>16</a:t>
            </a:fld>
            <a:endParaRPr lang="en-US" sz="1200"/>
          </a:p>
        </p:txBody>
      </p:sp>
      <p:sp>
        <p:nvSpPr>
          <p:cNvPr id="2150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dirty="0" smtClean="0"/>
              <a:t>Extraction liquid: </a:t>
            </a:r>
            <a:r>
              <a:rPr lang="en-US" dirty="0" err="1" smtClean="0"/>
              <a:t>acetronitril</a:t>
            </a:r>
            <a:r>
              <a:rPr lang="en-US" dirty="0" smtClean="0"/>
              <a:t>-water, methanol-water best </a:t>
            </a:r>
            <a:r>
              <a:rPr lang="en-US" dirty="0" err="1" smtClean="0"/>
              <a:t>acetonitril</a:t>
            </a:r>
            <a:r>
              <a:rPr lang="en-US" smtClean="0"/>
              <a:t>-water</a:t>
            </a:r>
            <a:r>
              <a:rPr lang="en-US" baseline="0" smtClean="0"/>
              <a:t> (1:1)</a:t>
            </a:r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9D0C4FE-14B9-7743-90B9-26CA97B10B7F}" type="slidenum">
              <a:rPr lang="en-US" sz="1200"/>
              <a:pPr/>
              <a:t>17</a:t>
            </a:fld>
            <a:endParaRPr lang="en-US" sz="1200"/>
          </a:p>
        </p:txBody>
      </p:sp>
      <p:sp>
        <p:nvSpPr>
          <p:cNvPr id="2150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9D0C4FE-14B9-7743-90B9-26CA97B10B7F}" type="slidenum">
              <a:rPr lang="en-US" sz="1200"/>
              <a:pPr/>
              <a:t>18</a:t>
            </a:fld>
            <a:endParaRPr lang="en-US" sz="1200"/>
          </a:p>
        </p:txBody>
      </p:sp>
      <p:sp>
        <p:nvSpPr>
          <p:cNvPr id="2150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9D0C4FE-14B9-7743-90B9-26CA97B10B7F}" type="slidenum">
              <a:rPr lang="en-US" sz="1200"/>
              <a:pPr/>
              <a:t>19</a:t>
            </a:fld>
            <a:endParaRPr lang="en-US" sz="1200"/>
          </a:p>
        </p:txBody>
      </p:sp>
      <p:sp>
        <p:nvSpPr>
          <p:cNvPr id="2150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222F38D-4106-E94D-BDEB-58751CE5FA79}" type="slidenum">
              <a:rPr lang="en-US" sz="1200"/>
              <a:pPr/>
              <a:t>2</a:t>
            </a:fld>
            <a:endParaRPr lang="en-US" sz="1200"/>
          </a:p>
        </p:txBody>
      </p:sp>
      <p:sp>
        <p:nvSpPr>
          <p:cNvPr id="2150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dirty="0" smtClean="0"/>
              <a:t>Duarte variant = GALT</a:t>
            </a:r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9D0C4FE-14B9-7743-90B9-26CA97B10B7F}" type="slidenum">
              <a:rPr lang="en-US" sz="1200"/>
              <a:pPr/>
              <a:t>20</a:t>
            </a:fld>
            <a:endParaRPr lang="en-US" sz="1200"/>
          </a:p>
        </p:txBody>
      </p:sp>
      <p:sp>
        <p:nvSpPr>
          <p:cNvPr id="2150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9D0C4FE-14B9-7743-90B9-26CA97B10B7F}" type="slidenum">
              <a:rPr lang="en-US" sz="1200"/>
              <a:pPr/>
              <a:t>21</a:t>
            </a:fld>
            <a:endParaRPr lang="en-US" sz="1200"/>
          </a:p>
        </p:txBody>
      </p:sp>
      <p:sp>
        <p:nvSpPr>
          <p:cNvPr id="2150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B74C94A-96C1-004E-8F89-966A6C1D6245}" type="slidenum">
              <a:rPr lang="en-US" sz="1200"/>
              <a:pPr/>
              <a:t>22</a:t>
            </a:fld>
            <a:endParaRPr lang="en-US" sz="1200"/>
          </a:p>
        </p:txBody>
      </p:sp>
      <p:sp>
        <p:nvSpPr>
          <p:cNvPr id="8089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B74C94A-96C1-004E-8F89-966A6C1D6245}" type="slidenum">
              <a:rPr lang="en-US" sz="1200"/>
              <a:pPr/>
              <a:t>23</a:t>
            </a:fld>
            <a:endParaRPr lang="en-US" sz="1200"/>
          </a:p>
        </p:txBody>
      </p:sp>
      <p:sp>
        <p:nvSpPr>
          <p:cNvPr id="8089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ECCAC2D-7CC8-E846-A6A0-F498EBD6D673}" type="slidenum">
              <a:rPr lang="en-US" sz="1200"/>
              <a:pPr/>
              <a:t>24</a:t>
            </a:fld>
            <a:endParaRPr lang="en-US" sz="1200"/>
          </a:p>
        </p:txBody>
      </p:sp>
      <p:sp>
        <p:nvSpPr>
          <p:cNvPr id="2150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2A58A11-ECC1-ED4B-B44F-48B1AF5D2A2F}" type="slidenum">
              <a:rPr lang="en-US" sz="1200"/>
              <a:pPr/>
              <a:t>25</a:t>
            </a:fld>
            <a:endParaRPr lang="en-US" sz="1200"/>
          </a:p>
        </p:txBody>
      </p:sp>
      <p:sp>
        <p:nvSpPr>
          <p:cNvPr id="2150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FC0B6D4-4D40-2D4C-A463-232F1DCF66D4}" type="slidenum">
              <a:rPr lang="en-US" sz="1200"/>
              <a:pPr/>
              <a:t>3</a:t>
            </a:fld>
            <a:endParaRPr lang="en-US" sz="1200"/>
          </a:p>
        </p:txBody>
      </p:sp>
      <p:sp>
        <p:nvSpPr>
          <p:cNvPr id="2150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dirty="0" smtClean="0"/>
              <a:t>7= GALE</a:t>
            </a:r>
          </a:p>
          <a:p>
            <a:pPr eaLnBrk="1" hangingPunct="1"/>
            <a:r>
              <a:rPr lang="en-US" dirty="0" smtClean="0"/>
              <a:t>6= GALT</a:t>
            </a:r>
          </a:p>
          <a:p>
            <a:pPr eaLnBrk="1" hangingPunct="1"/>
            <a:r>
              <a:rPr lang="en-US" dirty="0" smtClean="0"/>
              <a:t>5= GALK</a:t>
            </a:r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FC0B6D4-4D40-2D4C-A463-232F1DCF66D4}" type="slidenum">
              <a:rPr lang="en-US" sz="1200"/>
              <a:pPr/>
              <a:t>4</a:t>
            </a:fld>
            <a:endParaRPr lang="en-US" sz="1200"/>
          </a:p>
        </p:txBody>
      </p:sp>
      <p:sp>
        <p:nvSpPr>
          <p:cNvPr id="2150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AF70E29-0246-8E4A-8B00-2D30CA5E6702}" type="slidenum">
              <a:rPr lang="en-US" sz="1200"/>
              <a:pPr/>
              <a:t>5</a:t>
            </a:fld>
            <a:endParaRPr lang="en-US" sz="1200"/>
          </a:p>
        </p:txBody>
      </p:sp>
      <p:sp>
        <p:nvSpPr>
          <p:cNvPr id="2150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2412ECD-8183-514D-B5D0-CAAB4878A436}" type="slidenum">
              <a:rPr lang="en-US" sz="1200"/>
              <a:pPr/>
              <a:t>6</a:t>
            </a:fld>
            <a:endParaRPr lang="en-US" sz="1200"/>
          </a:p>
        </p:txBody>
      </p:sp>
      <p:sp>
        <p:nvSpPr>
          <p:cNvPr id="2150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0C6D0AB-9277-7541-AF80-9FE852C5ECE5}" type="slidenum">
              <a:rPr lang="en-US" sz="1200"/>
              <a:pPr/>
              <a:t>7</a:t>
            </a:fld>
            <a:endParaRPr lang="en-US" sz="1200"/>
          </a:p>
        </p:txBody>
      </p:sp>
      <p:sp>
        <p:nvSpPr>
          <p:cNvPr id="2150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547386C-88F4-5F46-B391-62607B3B1636}" type="slidenum">
              <a:rPr lang="en-US" sz="1200"/>
              <a:pPr/>
              <a:t>8</a:t>
            </a:fld>
            <a:endParaRPr lang="en-US" sz="1200"/>
          </a:p>
        </p:txBody>
      </p:sp>
      <p:sp>
        <p:nvSpPr>
          <p:cNvPr id="2150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AF70E29-0246-8E4A-8B00-2D30CA5E6702}" type="slidenum">
              <a:rPr lang="en-US" sz="1200"/>
              <a:pPr/>
              <a:t>9</a:t>
            </a:fld>
            <a:endParaRPr lang="en-US" sz="1200"/>
          </a:p>
        </p:txBody>
      </p:sp>
      <p:sp>
        <p:nvSpPr>
          <p:cNvPr id="2150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dirty="0" smtClean="0"/>
              <a:t>Na </a:t>
            </a:r>
            <a:r>
              <a:rPr lang="en-US" dirty="0" err="1" smtClean="0"/>
              <a:t>tijd</a:t>
            </a:r>
            <a:r>
              <a:rPr lang="en-US" dirty="0" smtClean="0"/>
              <a:t> is de </a:t>
            </a:r>
            <a:r>
              <a:rPr lang="en-US" dirty="0" err="1" smtClean="0"/>
              <a:t>katarakt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fomatie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irreversibel</a:t>
            </a: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1A6340-AEC3-8943-BA55-F63D060BE65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48712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5C257F-93A9-8942-9DF9-D18B3996AB8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06955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14130-9D0F-FF45-B499-F89AE64F55B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174789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685800"/>
            <a:ext cx="8001000" cy="914400"/>
          </a:xfrm>
        </p:spPr>
        <p:txBody>
          <a:bodyPr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571500" y="1981200"/>
            <a:ext cx="3924300" cy="38100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924300" cy="3810000"/>
          </a:xfrm>
        </p:spPr>
        <p:txBody>
          <a:bodyPr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" y="6248400"/>
            <a:ext cx="1752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57400" y="6248400"/>
            <a:ext cx="5237163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67600" y="6248400"/>
            <a:ext cx="1447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F51BE-D66C-E44B-95AD-B01B16AFB0E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382886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2925763"/>
            <a:ext cx="9144000" cy="158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2514600" y="2362200"/>
            <a:ext cx="4114800" cy="1127125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anchor="ctr">
            <a:normAutofit/>
          </a:bodyPr>
          <a:lstStyle/>
          <a:p>
            <a:pPr algn="ctr" eaLnBrk="1" hangingPunct="1">
              <a:spcBef>
                <a:spcPts val="400"/>
              </a:spcBef>
              <a:defRPr/>
            </a:pPr>
            <a:endParaRPr lang="en-US" sz="1800" b="1" cap="all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nl-BE" smtClean="0"/>
              <a:t>Click to edit Master title style</a:t>
            </a:r>
            <a:endParaRPr lang="en-US" dirty="0"/>
          </a:p>
        </p:txBody>
      </p:sp>
      <p:sp>
        <p:nvSpPr>
          <p:cNvPr id="7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3BA5B6-09C2-7E43-A6B0-DAD1C3C4BF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338245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48B26F-1636-914E-A8EE-A0645BC2F1BC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4930951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922713"/>
            <a:ext cx="9144000" cy="29352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3921125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2514600" y="3368675"/>
            <a:ext cx="4114800" cy="1127125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anchor="ctr">
            <a:normAutofit/>
          </a:bodyPr>
          <a:lstStyle/>
          <a:p>
            <a:pPr algn="ctr" eaLnBrk="1" hangingPunct="1">
              <a:spcBef>
                <a:spcPts val="400"/>
              </a:spcBef>
              <a:defRPr/>
            </a:pPr>
            <a:endParaRPr lang="en-US" sz="1800" b="1" cap="all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bIns="0" anchor="b"/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nl-BE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/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882F7-435B-414F-8A00-8C0FAC9D247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11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658060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FBF515-CD6D-2B4F-AEEF-717DE41FC34C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3257825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anchor="ctr" anchorCtr="0"/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anchor="ctr" anchorCtr="0"/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44D5F9-5FB5-B040-BA07-963F44325E80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9328436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5EBD72-E200-D943-ACDB-CBB4F4EE9BF2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7018613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684FA-9509-A342-9336-969CF085B56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4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00137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B7A11-0E13-F643-B4D8-290649346F2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47577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tIns="0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8042D4-F5F6-3942-BDEB-5D8119A713AB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1953806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anchor="ctr" anchorCtr="0"/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BE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tIns="0" bIns="0" anchor="ctr" anchorCtr="0"/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B70B59-9288-C746-A29E-AD52A8BA4FB9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357349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2B390C-77C5-EE46-8B5D-6B8CA34D3C68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9478161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rot="5400000">
            <a:off x="4267201" y="3429000"/>
            <a:ext cx="6858000" cy="3175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 bwMode="hidden">
          <a:xfrm>
            <a:off x="0" y="0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F12F9A-82FF-3547-B442-D8444D00301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23218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3E812-0952-B642-A1DB-426A3C5FFEB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35543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A7835-0D13-1A41-9CC6-B111C510B3A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6315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142F4A-9C16-4A4A-8B6B-3D44D6A68C9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82571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5F950-63AA-044E-8E2C-6AC3D4C45FF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20538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524476-E07B-D847-9629-EF0FD3C5D48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53408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6EA82B-6399-4046-8458-53CD2816194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92941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8E2848-798D-5F49-9C23-BCC7EB5EB82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76111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41438"/>
            <a:ext cx="8229600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B414C01-2C86-0441-93C4-8BF2592AA901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10" r:id="rId1"/>
    <p:sldLayoutId id="2147484711" r:id="rId2"/>
    <p:sldLayoutId id="2147484712" r:id="rId3"/>
    <p:sldLayoutId id="2147484713" r:id="rId4"/>
    <p:sldLayoutId id="2147484714" r:id="rId5"/>
    <p:sldLayoutId id="2147484715" r:id="rId6"/>
    <p:sldLayoutId id="2147484716" r:id="rId7"/>
    <p:sldLayoutId id="2147484717" r:id="rId8"/>
    <p:sldLayoutId id="2147484718" r:id="rId9"/>
    <p:sldLayoutId id="2147484719" r:id="rId10"/>
    <p:sldLayoutId id="2147484720" r:id="rId11"/>
    <p:sldLayoutId id="2147484721" r:id="rId1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6675"/>
            <a:ext cx="9144000" cy="5521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0"/>
            <a:ext cx="8229600" cy="4117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05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E790048-6120-144F-BE1F-620956DFF828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913"/>
            <a:ext cx="9144000" cy="1587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4725"/>
            <a:ext cx="4114800" cy="701675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nl-BE" smtClean="0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722" r:id="rId1"/>
    <p:sldLayoutId id="2147484703" r:id="rId2"/>
    <p:sldLayoutId id="2147484723" r:id="rId3"/>
    <p:sldLayoutId id="2147484704" r:id="rId4"/>
    <p:sldLayoutId id="2147484705" r:id="rId5"/>
    <p:sldLayoutId id="2147484706" r:id="rId6"/>
    <p:sldLayoutId id="2147484724" r:id="rId7"/>
    <p:sldLayoutId id="2147484707" r:id="rId8"/>
    <p:sldLayoutId id="2147484708" r:id="rId9"/>
    <p:sldLayoutId id="2147484709" r:id="rId10"/>
    <p:sldLayoutId id="2147484725" r:id="rId11"/>
  </p:sldLayoutIdLst>
  <p:txStyles>
    <p:titleStyle>
      <a:lvl1pPr algn="ctr" rtl="0" eaLnBrk="0" fontAlgn="base" hangingPunct="0">
        <a:spcBef>
          <a:spcPts val="400"/>
        </a:spcBef>
        <a:spcAft>
          <a:spcPct val="0"/>
        </a:spcAft>
        <a:defRPr b="1" kern="1200" cap="all">
          <a:solidFill>
            <a:srgbClr val="404040"/>
          </a:solidFill>
          <a:latin typeface="+mj-lt"/>
          <a:ea typeface="ＭＳ Ｐゴシック" charset="0"/>
          <a:cs typeface="Tunga" pitchFamily="2"/>
        </a:defRPr>
      </a:lvl1pPr>
      <a:lvl2pPr algn="ctr" rtl="0" eaLnBrk="0" fontAlgn="base" hangingPunct="0">
        <a:spcBef>
          <a:spcPts val="400"/>
        </a:spcBef>
        <a:spcAft>
          <a:spcPct val="0"/>
        </a:spcAft>
        <a:defRPr b="1">
          <a:solidFill>
            <a:srgbClr val="404040"/>
          </a:solidFill>
          <a:latin typeface="Garamond" charset="0"/>
          <a:ea typeface="ＭＳ Ｐゴシック" charset="0"/>
        </a:defRPr>
      </a:lvl2pPr>
      <a:lvl3pPr algn="ctr" rtl="0" eaLnBrk="0" fontAlgn="base" hangingPunct="0">
        <a:spcBef>
          <a:spcPts val="400"/>
        </a:spcBef>
        <a:spcAft>
          <a:spcPct val="0"/>
        </a:spcAft>
        <a:defRPr b="1">
          <a:solidFill>
            <a:srgbClr val="404040"/>
          </a:solidFill>
          <a:latin typeface="Garamond" charset="0"/>
          <a:ea typeface="ＭＳ Ｐゴシック" charset="0"/>
        </a:defRPr>
      </a:lvl3pPr>
      <a:lvl4pPr algn="ctr" rtl="0" eaLnBrk="0" fontAlgn="base" hangingPunct="0">
        <a:spcBef>
          <a:spcPts val="400"/>
        </a:spcBef>
        <a:spcAft>
          <a:spcPct val="0"/>
        </a:spcAft>
        <a:defRPr b="1">
          <a:solidFill>
            <a:srgbClr val="404040"/>
          </a:solidFill>
          <a:latin typeface="Garamond" charset="0"/>
          <a:ea typeface="ＭＳ Ｐゴシック" charset="0"/>
        </a:defRPr>
      </a:lvl4pPr>
      <a:lvl5pPr algn="ctr" rtl="0" eaLnBrk="0" fontAlgn="base" hangingPunct="0">
        <a:spcBef>
          <a:spcPts val="400"/>
        </a:spcBef>
        <a:spcAft>
          <a:spcPct val="0"/>
        </a:spcAft>
        <a:defRPr b="1">
          <a:solidFill>
            <a:srgbClr val="404040"/>
          </a:solidFill>
          <a:latin typeface="Garamond" charset="0"/>
          <a:ea typeface="ＭＳ Ｐゴシック" charset="0"/>
        </a:defRPr>
      </a:lvl5pPr>
      <a:lvl6pPr marL="457200" algn="ctr" rtl="0" fontAlgn="base">
        <a:spcBef>
          <a:spcPts val="400"/>
        </a:spcBef>
        <a:spcAft>
          <a:spcPct val="0"/>
        </a:spcAft>
        <a:defRPr b="1">
          <a:solidFill>
            <a:srgbClr val="404040"/>
          </a:solidFill>
          <a:latin typeface="Garamond" charset="0"/>
          <a:ea typeface="ＭＳ Ｐゴシック" charset="0"/>
        </a:defRPr>
      </a:lvl6pPr>
      <a:lvl7pPr marL="914400" algn="ctr" rtl="0" fontAlgn="base">
        <a:spcBef>
          <a:spcPts val="400"/>
        </a:spcBef>
        <a:spcAft>
          <a:spcPct val="0"/>
        </a:spcAft>
        <a:defRPr b="1">
          <a:solidFill>
            <a:srgbClr val="404040"/>
          </a:solidFill>
          <a:latin typeface="Garamond" charset="0"/>
          <a:ea typeface="ＭＳ Ｐゴシック" charset="0"/>
        </a:defRPr>
      </a:lvl7pPr>
      <a:lvl8pPr marL="1371600" algn="ctr" rtl="0" fontAlgn="base">
        <a:spcBef>
          <a:spcPts val="400"/>
        </a:spcBef>
        <a:spcAft>
          <a:spcPct val="0"/>
        </a:spcAft>
        <a:defRPr b="1">
          <a:solidFill>
            <a:srgbClr val="404040"/>
          </a:solidFill>
          <a:latin typeface="Garamond" charset="0"/>
          <a:ea typeface="ＭＳ Ｐゴシック" charset="0"/>
        </a:defRPr>
      </a:lvl8pPr>
      <a:lvl9pPr marL="1828800" algn="ctr" rtl="0" fontAlgn="base">
        <a:spcBef>
          <a:spcPts val="400"/>
        </a:spcBef>
        <a:spcAft>
          <a:spcPct val="0"/>
        </a:spcAft>
        <a:defRPr b="1">
          <a:solidFill>
            <a:srgbClr val="404040"/>
          </a:solidFill>
          <a:latin typeface="Garamond" charset="0"/>
          <a:ea typeface="ＭＳ Ｐゴシック" charset="0"/>
        </a:defRPr>
      </a:lvl9pPr>
    </p:titleStyle>
    <p:bodyStyle>
      <a:lvl1pPr marL="342900" indent="-342900" algn="ctr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defRPr sz="2000" kern="1200" spc="30">
          <a:solidFill>
            <a:schemeClr val="tx1"/>
          </a:solidFill>
          <a:latin typeface="+mn-lt"/>
          <a:ea typeface="ＭＳ Ｐゴシック" charset="0"/>
          <a:cs typeface="Tahoma" pitchFamily="34" charset="0"/>
        </a:defRPr>
      </a:lvl1pPr>
      <a:lvl2pPr marL="742950" indent="-285750" algn="ctr" rtl="0" eaLnBrk="0" fontAlgn="base" hangingPunct="0">
        <a:spcBef>
          <a:spcPts val="1200"/>
        </a:spcBef>
        <a:spcAft>
          <a:spcPct val="0"/>
        </a:spcAft>
        <a:buClr>
          <a:schemeClr val="accent1"/>
        </a:buClr>
        <a:defRPr kern="1200">
          <a:solidFill>
            <a:schemeClr val="tx2"/>
          </a:solidFill>
          <a:latin typeface="+mn-lt"/>
          <a:ea typeface="ＭＳ Ｐゴシック" charset="0"/>
          <a:cs typeface="Tahoma" pitchFamily="34" charset="0"/>
        </a:defRPr>
      </a:lvl2pPr>
      <a:lvl3pPr marL="1143000" indent="-228600" algn="ctr" rtl="0" eaLnBrk="0" fontAlgn="base" hangingPunct="0">
        <a:spcBef>
          <a:spcPts val="1200"/>
        </a:spcBef>
        <a:spcAft>
          <a:spcPct val="0"/>
        </a:spcAft>
        <a:buClr>
          <a:schemeClr val="accent1"/>
        </a:buClr>
        <a:defRPr sz="1600" kern="1200">
          <a:solidFill>
            <a:schemeClr val="tx1"/>
          </a:solidFill>
          <a:latin typeface="+mn-lt"/>
          <a:ea typeface="ＭＳ Ｐゴシック" charset="0"/>
          <a:cs typeface="Tahoma" pitchFamily="34" charset="0"/>
        </a:defRPr>
      </a:lvl3pPr>
      <a:lvl4pPr marL="1600200" indent="-228600" algn="ctr" rtl="0" eaLnBrk="0" fontAlgn="base" hangingPunct="0">
        <a:spcBef>
          <a:spcPts val="1200"/>
        </a:spcBef>
        <a:spcAft>
          <a:spcPct val="0"/>
        </a:spcAft>
        <a:buClr>
          <a:schemeClr val="accent1"/>
        </a:buClr>
        <a:defRPr sz="1400" kern="1200">
          <a:solidFill>
            <a:schemeClr val="tx2"/>
          </a:solidFill>
          <a:latin typeface="+mn-lt"/>
          <a:ea typeface="ＭＳ Ｐゴシック" charset="0"/>
          <a:cs typeface="Tahoma" pitchFamily="34" charset="0"/>
        </a:defRPr>
      </a:lvl4pPr>
      <a:lvl5pPr marL="2057400" indent="-228600" algn="ctr" rtl="0" eaLnBrk="0" fontAlgn="base" hangingPunct="0">
        <a:spcBef>
          <a:spcPts val="1200"/>
        </a:spcBef>
        <a:spcAft>
          <a:spcPct val="0"/>
        </a:spcAft>
        <a:buClr>
          <a:schemeClr val="accent1"/>
        </a:buClr>
        <a:defRPr sz="1400" kern="1200">
          <a:solidFill>
            <a:schemeClr val="tx1"/>
          </a:solidFill>
          <a:latin typeface="+mn-lt"/>
          <a:ea typeface="ＭＳ Ｐゴシック" charset="0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1341438"/>
            <a:ext cx="9144000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1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179388" y="-100013"/>
            <a:ext cx="9093200" cy="4525963"/>
          </a:xfrm>
        </p:spPr>
        <p:txBody>
          <a:bodyPr/>
          <a:lstStyle/>
          <a:p>
            <a:pPr marL="0" indent="0" algn="ctr" fontAlgn="auto">
              <a:spcAft>
                <a:spcPts val="0"/>
              </a:spcAft>
              <a:buFont typeface="Arial" charset="0"/>
              <a:buNone/>
              <a:defRPr/>
            </a:pPr>
            <a:endParaRPr lang="en-GB" sz="2400" b="1" dirty="0" smtClean="0">
              <a:solidFill>
                <a:schemeClr val="bg1"/>
              </a:solidFill>
              <a:latin typeface="Calibri" charset="0"/>
              <a:ea typeface="+mn-ea"/>
            </a:endParaRPr>
          </a:p>
          <a:p>
            <a:pPr marL="0" indent="0" algn="ctr"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US" sz="4400" dirty="0" smtClean="0">
                <a:solidFill>
                  <a:schemeClr val="bg1">
                    <a:lumMod val="95000"/>
                  </a:schemeClr>
                </a:solidFill>
              </a:rPr>
              <a:t>NBS </a:t>
            </a:r>
            <a:r>
              <a:rPr lang="en-US" sz="4400" dirty="0">
                <a:solidFill>
                  <a:schemeClr val="bg1">
                    <a:lumMod val="95000"/>
                  </a:schemeClr>
                </a:solidFill>
              </a:rPr>
              <a:t>for </a:t>
            </a:r>
            <a:r>
              <a:rPr lang="en-US" sz="4400" dirty="0" err="1">
                <a:solidFill>
                  <a:schemeClr val="bg1">
                    <a:lumMod val="95000"/>
                  </a:schemeClr>
                </a:solidFill>
              </a:rPr>
              <a:t>Galactosemia</a:t>
            </a:r>
            <a:r>
              <a:rPr lang="en-US" sz="4400" dirty="0">
                <a:solidFill>
                  <a:schemeClr val="bg1">
                    <a:lumMod val="95000"/>
                  </a:schemeClr>
                </a:solidFill>
              </a:rPr>
              <a:t> by </a:t>
            </a:r>
            <a:r>
              <a:rPr lang="en-US" sz="4400" dirty="0" smtClean="0">
                <a:solidFill>
                  <a:schemeClr val="bg1">
                    <a:lumMod val="95000"/>
                  </a:schemeClr>
                </a:solidFill>
              </a:rPr>
              <a:t>LCMSMS </a:t>
            </a:r>
            <a:endParaRPr lang="en-GB" sz="4400" b="1" dirty="0" smtClean="0">
              <a:solidFill>
                <a:schemeClr val="bg1">
                  <a:lumMod val="95000"/>
                </a:schemeClr>
              </a:solidFill>
              <a:latin typeface="Calibri" charset="0"/>
              <a:ea typeface="+mn-ea"/>
            </a:endParaRPr>
          </a:p>
          <a:p>
            <a:pPr marL="0" indent="0" algn="ctr" fontAlgn="auto">
              <a:spcAft>
                <a:spcPts val="0"/>
              </a:spcAft>
              <a:buFont typeface="Arial" charset="0"/>
              <a:buNone/>
              <a:defRPr/>
            </a:pPr>
            <a:endParaRPr lang="en-GB" sz="4400" b="1" dirty="0" smtClean="0">
              <a:solidFill>
                <a:schemeClr val="bg1"/>
              </a:solidFill>
              <a:latin typeface="Calibri" charset="0"/>
              <a:ea typeface="+mn-ea"/>
            </a:endParaRPr>
          </a:p>
          <a:p>
            <a:pPr marL="0" indent="0" algn="ctr" fontAlgn="auto">
              <a:spcAft>
                <a:spcPts val="0"/>
              </a:spcAft>
              <a:buFont typeface="Arial" charset="0"/>
              <a:buNone/>
              <a:defRPr/>
            </a:pPr>
            <a:endParaRPr lang="en-GB" sz="2000" b="1" dirty="0" smtClean="0">
              <a:solidFill>
                <a:schemeClr val="bg1"/>
              </a:solidFill>
              <a:latin typeface="Calibri" charset="0"/>
              <a:ea typeface="+mn-ea"/>
            </a:endParaRPr>
          </a:p>
          <a:p>
            <a:pPr marL="0" indent="0" algn="ctr" fontAlgn="auto">
              <a:spcAft>
                <a:spcPts val="0"/>
              </a:spcAft>
              <a:buFont typeface="Arial" charset="0"/>
              <a:buNone/>
              <a:defRPr/>
            </a:pPr>
            <a:endParaRPr lang="en-GB" sz="2000" b="1" dirty="0" smtClean="0">
              <a:solidFill>
                <a:schemeClr val="bg1"/>
              </a:solidFill>
              <a:latin typeface="Calibri" charset="0"/>
              <a:ea typeface="+mn-ea"/>
            </a:endParaRPr>
          </a:p>
          <a:p>
            <a:pPr marL="0" indent="0" algn="ctr" fontAlgn="auto">
              <a:spcAft>
                <a:spcPts val="0"/>
              </a:spcAft>
              <a:buFont typeface="Arial" charset="0"/>
              <a:buNone/>
              <a:defRPr/>
            </a:pPr>
            <a:endParaRPr lang="en-GB" sz="2000" b="1" dirty="0">
              <a:solidFill>
                <a:schemeClr val="bg1"/>
              </a:solidFill>
              <a:latin typeface="Calibri" charset="0"/>
              <a:ea typeface="+mn-ea"/>
            </a:endParaRPr>
          </a:p>
          <a:p>
            <a:pPr marL="0" indent="0" algn="ctr" fontAlgn="auto">
              <a:spcAft>
                <a:spcPts val="0"/>
              </a:spcAft>
              <a:buFont typeface="Arial" charset="0"/>
              <a:buNone/>
              <a:defRPr/>
            </a:pPr>
            <a:endParaRPr lang="en-GB" sz="2000" b="1" dirty="0" smtClean="0">
              <a:solidFill>
                <a:schemeClr val="bg1"/>
              </a:solidFill>
              <a:latin typeface="Calibri" charset="0"/>
              <a:ea typeface="+mn-ea"/>
            </a:endParaRPr>
          </a:p>
          <a:p>
            <a:pPr marL="0" indent="0" algn="ctr" fontAlgn="auto">
              <a:spcAft>
                <a:spcPts val="0"/>
              </a:spcAft>
              <a:buFont typeface="Arial" charset="0"/>
              <a:buNone/>
              <a:defRPr/>
            </a:pPr>
            <a:endParaRPr lang="en-GB" sz="2000" b="1" dirty="0">
              <a:solidFill>
                <a:schemeClr val="bg1"/>
              </a:solidFill>
              <a:latin typeface="Calibri" charset="0"/>
              <a:ea typeface="+mn-ea"/>
            </a:endParaRPr>
          </a:p>
          <a:p>
            <a:pPr marL="0" indent="0" algn="ctr" fontAlgn="auto">
              <a:spcAft>
                <a:spcPts val="0"/>
              </a:spcAft>
              <a:buFont typeface="Arial" charset="0"/>
              <a:buNone/>
              <a:defRPr/>
            </a:pPr>
            <a:endParaRPr lang="en-GB" sz="2000" b="1" dirty="0">
              <a:solidFill>
                <a:schemeClr val="bg1"/>
              </a:solidFill>
              <a:latin typeface="Calibri" charset="0"/>
              <a:ea typeface="+mn-ea"/>
            </a:endParaRPr>
          </a:p>
          <a:p>
            <a:pPr marL="0" indent="0" algn="ctr" fontAlgn="auto">
              <a:spcAft>
                <a:spcPts val="0"/>
              </a:spcAft>
              <a:buFont typeface="Arial" charset="0"/>
              <a:buNone/>
              <a:defRPr/>
            </a:pPr>
            <a:endParaRPr lang="en-GB" sz="2000" b="1" dirty="0" smtClean="0">
              <a:solidFill>
                <a:srgbClr val="000000"/>
              </a:solidFill>
              <a:latin typeface="Calibri" charset="0"/>
              <a:ea typeface="+mn-ea"/>
            </a:endParaRPr>
          </a:p>
          <a:p>
            <a:pPr marL="101600" algn="ctr" fontAlgn="auto">
              <a:spcAft>
                <a:spcPts val="0"/>
              </a:spcAft>
              <a:defRPr/>
            </a:pPr>
            <a:r>
              <a:rPr lang="en-GB" sz="2600" b="1" dirty="0" smtClean="0">
                <a:solidFill>
                  <a:srgbClr val="FFFFFF"/>
                </a:solidFill>
                <a:latin typeface="Calibri" charset="0"/>
                <a:ea typeface="+mn-ea"/>
              </a:rPr>
              <a:t>Hilde </a:t>
            </a:r>
            <a:r>
              <a:rPr lang="en-GB" sz="2600" b="1" dirty="0" err="1">
                <a:solidFill>
                  <a:srgbClr val="FFFFFF"/>
                </a:solidFill>
                <a:latin typeface="Calibri" charset="0"/>
                <a:ea typeface="+mn-ea"/>
              </a:rPr>
              <a:t>Laeremans</a:t>
            </a:r>
            <a:r>
              <a:rPr lang="en-GB" sz="2600" b="1" dirty="0">
                <a:solidFill>
                  <a:srgbClr val="FFFFFF"/>
                </a:solidFill>
                <a:latin typeface="Calibri" charset="0"/>
                <a:ea typeface="+mn-ea"/>
              </a:rPr>
              <a:t>, </a:t>
            </a:r>
            <a:r>
              <a:rPr lang="en-GB" sz="2600" b="1" dirty="0" smtClean="0">
                <a:solidFill>
                  <a:srgbClr val="FFFFFF"/>
                </a:solidFill>
                <a:latin typeface="Calibri" charset="0"/>
                <a:ea typeface="+mn-ea"/>
              </a:rPr>
              <a:t>PhD</a:t>
            </a:r>
          </a:p>
          <a:p>
            <a:pPr marL="101600" algn="ctr" fontAlgn="auto">
              <a:spcAft>
                <a:spcPts val="0"/>
              </a:spcAft>
              <a:defRPr/>
            </a:pPr>
            <a:r>
              <a:rPr lang="en-GB" sz="2600" b="1" dirty="0">
                <a:solidFill>
                  <a:srgbClr val="FFFFFF"/>
                </a:solidFill>
                <a:latin typeface="Calibri" charset="0"/>
                <a:ea typeface="+mn-ea"/>
              </a:rPr>
              <a:t> </a:t>
            </a:r>
            <a:r>
              <a:rPr lang="en-GB" sz="2600" b="1" dirty="0" smtClean="0">
                <a:solidFill>
                  <a:srgbClr val="FFFFFF"/>
                </a:solidFill>
                <a:latin typeface="Calibri" charset="0"/>
                <a:ea typeface="+mn-ea"/>
              </a:rPr>
              <a:t>Hong </a:t>
            </a:r>
            <a:r>
              <a:rPr lang="en-GB" sz="2600" b="1" dirty="0" err="1" smtClean="0">
                <a:solidFill>
                  <a:srgbClr val="FFFFFF"/>
                </a:solidFill>
                <a:latin typeface="Calibri" charset="0"/>
                <a:ea typeface="+mn-ea"/>
              </a:rPr>
              <a:t>Vien</a:t>
            </a:r>
            <a:r>
              <a:rPr lang="en-GB" sz="2600" b="1" dirty="0" smtClean="0">
                <a:solidFill>
                  <a:srgbClr val="FFFFFF"/>
                </a:solidFill>
                <a:latin typeface="Calibri" charset="0"/>
                <a:ea typeface="+mn-ea"/>
              </a:rPr>
              <a:t> Van </a:t>
            </a:r>
            <a:r>
              <a:rPr lang="en-GB" sz="2600" b="1" dirty="0" err="1" smtClean="0">
                <a:solidFill>
                  <a:srgbClr val="FFFFFF"/>
                </a:solidFill>
                <a:latin typeface="Calibri" charset="0"/>
                <a:ea typeface="+mn-ea"/>
              </a:rPr>
              <a:t>Thi</a:t>
            </a:r>
            <a:r>
              <a:rPr lang="en-GB" sz="2600" b="1" dirty="0" smtClean="0">
                <a:solidFill>
                  <a:srgbClr val="FFFFFF"/>
                </a:solidFill>
                <a:latin typeface="Calibri" charset="0"/>
                <a:ea typeface="+mn-ea"/>
              </a:rPr>
              <a:t>, </a:t>
            </a:r>
            <a:r>
              <a:rPr lang="en-GB" sz="2600" b="1" dirty="0" err="1" smtClean="0">
                <a:solidFill>
                  <a:srgbClr val="FFFFFF"/>
                </a:solidFill>
                <a:latin typeface="Calibri" charset="0"/>
                <a:ea typeface="+mn-ea"/>
              </a:rPr>
              <a:t>Ir</a:t>
            </a:r>
            <a:endParaRPr lang="en-GB" sz="2600" b="1" dirty="0" smtClean="0">
              <a:solidFill>
                <a:srgbClr val="FFFFFF"/>
              </a:solidFill>
              <a:latin typeface="Calibri" charset="0"/>
              <a:ea typeface="+mn-ea"/>
            </a:endParaRPr>
          </a:p>
          <a:p>
            <a:pPr marL="101600" algn="ctr" fontAlgn="auto">
              <a:spcAft>
                <a:spcPts val="0"/>
              </a:spcAft>
              <a:defRPr/>
            </a:pPr>
            <a:r>
              <a:rPr lang="en-GB" sz="2600" b="1" dirty="0" err="1" smtClean="0">
                <a:solidFill>
                  <a:srgbClr val="FFFFFF"/>
                </a:solidFill>
                <a:latin typeface="Calibri" charset="0"/>
                <a:ea typeface="+mn-ea"/>
              </a:rPr>
              <a:t>Prof</a:t>
            </a:r>
            <a:r>
              <a:rPr lang="en-GB" sz="2600" b="1" dirty="0" err="1">
                <a:solidFill>
                  <a:srgbClr val="FFFFFF"/>
                </a:solidFill>
                <a:latin typeface="Calibri" charset="0"/>
                <a:ea typeface="+mn-ea"/>
              </a:rPr>
              <a:t>.</a:t>
            </a:r>
            <a:r>
              <a:rPr lang="en-GB" sz="2600" b="1" dirty="0">
                <a:solidFill>
                  <a:srgbClr val="FFFFFF"/>
                </a:solidFill>
                <a:latin typeface="Calibri" charset="0"/>
                <a:ea typeface="+mn-ea"/>
              </a:rPr>
              <a:t> Philippe </a:t>
            </a:r>
            <a:r>
              <a:rPr lang="en-GB" sz="2600" b="1" dirty="0" err="1" smtClean="0">
                <a:solidFill>
                  <a:srgbClr val="FFFFFF"/>
                </a:solidFill>
                <a:latin typeface="Calibri" charset="0"/>
                <a:ea typeface="+mn-ea"/>
              </a:rPr>
              <a:t>Goyens</a:t>
            </a:r>
            <a:r>
              <a:rPr lang="en-GB" sz="2600" b="1" dirty="0" smtClean="0">
                <a:solidFill>
                  <a:srgbClr val="FFFFFF"/>
                </a:solidFill>
                <a:latin typeface="Calibri" charset="0"/>
                <a:ea typeface="+mn-ea"/>
              </a:rPr>
              <a:t>, MD, </a:t>
            </a:r>
            <a:r>
              <a:rPr lang="en-GB" sz="2600" b="1" dirty="0" smtClean="0">
                <a:solidFill>
                  <a:srgbClr val="FFFFFF"/>
                </a:solidFill>
                <a:latin typeface="Calibri" charset="0"/>
                <a:ea typeface="+mn-ea"/>
              </a:rPr>
              <a:t>PhD</a:t>
            </a:r>
          </a:p>
          <a:p>
            <a:pPr marL="101600" algn="ctr" fontAlgn="auto">
              <a:spcAft>
                <a:spcPts val="0"/>
              </a:spcAft>
              <a:defRPr/>
            </a:pPr>
            <a:r>
              <a:rPr lang="en-GB" sz="2600" b="1" dirty="0" smtClean="0">
                <a:solidFill>
                  <a:srgbClr val="FFFFFF"/>
                </a:solidFill>
                <a:latin typeface="Calibri" charset="0"/>
                <a:ea typeface="+mn-ea"/>
              </a:rPr>
              <a:t>ABSCIEX</a:t>
            </a:r>
            <a:endParaRPr lang="en-GB" sz="2600" b="1" dirty="0">
              <a:solidFill>
                <a:srgbClr val="FFFFFF"/>
              </a:solidFill>
              <a:latin typeface="Calibri" charset="0"/>
              <a:ea typeface="+mn-ea"/>
            </a:endParaRPr>
          </a:p>
        </p:txBody>
      </p:sp>
      <p:pic>
        <p:nvPicPr>
          <p:cNvPr id="27652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7550" y="6064250"/>
            <a:ext cx="792163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713" y="260350"/>
            <a:ext cx="5184775" cy="701675"/>
          </a:xfrm>
          <a:solidFill>
            <a:schemeClr val="bg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charset="0"/>
                <a:ea typeface="+mj-ea"/>
              </a:rPr>
              <a:t>Galactosemia</a:t>
            </a:r>
            <a:r>
              <a:rPr lang="en-GB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charset="0"/>
                <a:ea typeface="+mj-ea"/>
              </a:rPr>
              <a:t>: the tests and their pitfalls</a:t>
            </a:r>
            <a:endParaRPr lang="en-GB" dirty="0">
              <a:solidFill>
                <a:schemeClr val="bg1">
                  <a:lumMod val="75000"/>
                  <a:lumOff val="25000"/>
                </a:schemeClr>
              </a:solidFill>
              <a:latin typeface="Calibri" charset="0"/>
              <a:ea typeface="+mj-e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3850" y="1268413"/>
            <a:ext cx="8351838" cy="64325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u="sng" dirty="0" smtClean="0"/>
              <a:t>1. </a:t>
            </a:r>
            <a:r>
              <a:rPr lang="en-US" u="sng" dirty="0" err="1" smtClean="0"/>
              <a:t>Paigen</a:t>
            </a:r>
            <a:r>
              <a:rPr lang="en-US" u="sng" dirty="0" smtClean="0"/>
              <a:t> </a:t>
            </a:r>
            <a:r>
              <a:rPr lang="en-US" u="sng" dirty="0"/>
              <a:t>test:</a:t>
            </a:r>
          </a:p>
          <a:p>
            <a:pPr>
              <a:defRPr/>
            </a:pPr>
            <a:endParaRPr lang="en-US" u="sng" dirty="0"/>
          </a:p>
          <a:p>
            <a:pPr marL="342900" indent="-342900">
              <a:buFontTx/>
              <a:buChar char="-"/>
              <a:defRPr/>
            </a:pPr>
            <a:r>
              <a:rPr lang="en-US" dirty="0"/>
              <a:t>Microbiologic test using E. coli or E. coli in combination with a bacteriophage to test for elevated blood </a:t>
            </a:r>
            <a:r>
              <a:rPr lang="en-US" dirty="0" err="1"/>
              <a:t>galactose</a:t>
            </a:r>
            <a:r>
              <a:rPr lang="en-US" dirty="0"/>
              <a:t> content (only positive after milk </a:t>
            </a:r>
            <a:r>
              <a:rPr lang="en-US" dirty="0" smtClean="0"/>
              <a:t>ingestion)</a:t>
            </a:r>
          </a:p>
          <a:p>
            <a:pPr>
              <a:defRPr/>
            </a:pPr>
            <a:endParaRPr lang="en-US" dirty="0"/>
          </a:p>
          <a:p>
            <a:pPr marL="342900" indent="-342900">
              <a:buFontTx/>
              <a:buChar char="-"/>
              <a:defRPr/>
            </a:pPr>
            <a:r>
              <a:rPr lang="en-US" dirty="0"/>
              <a:t>Measurement of </a:t>
            </a:r>
            <a:r>
              <a:rPr lang="en-US" dirty="0" err="1"/>
              <a:t>galactose</a:t>
            </a:r>
            <a:r>
              <a:rPr lang="en-US" dirty="0"/>
              <a:t> accumulation</a:t>
            </a:r>
          </a:p>
          <a:p>
            <a:pPr marL="342900" indent="-342900">
              <a:buFontTx/>
              <a:buChar char="-"/>
              <a:defRPr/>
            </a:pPr>
            <a:endParaRPr lang="en-US" dirty="0"/>
          </a:p>
          <a:p>
            <a:pPr marL="342900" indent="-342900">
              <a:buFontTx/>
              <a:buChar char="-"/>
              <a:defRPr/>
            </a:pPr>
            <a:r>
              <a:rPr lang="en-US" dirty="0"/>
              <a:t>Qualitative method and relies on visual interpretation</a:t>
            </a:r>
          </a:p>
          <a:p>
            <a:pPr>
              <a:defRPr/>
            </a:pPr>
            <a:endParaRPr lang="en-US" dirty="0"/>
          </a:p>
          <a:p>
            <a:pPr marL="342900" indent="-342900">
              <a:buFontTx/>
              <a:buChar char="-"/>
              <a:defRPr/>
            </a:pPr>
            <a:r>
              <a:rPr lang="en-US" dirty="0"/>
              <a:t>Pitfalls: use of antibiotics (false positive </a:t>
            </a:r>
            <a:r>
              <a:rPr lang="en-US" dirty="0" smtClean="0"/>
              <a:t>- high </a:t>
            </a:r>
            <a:r>
              <a:rPr lang="en-US" dirty="0"/>
              <a:t>recall rate)</a:t>
            </a:r>
          </a:p>
          <a:p>
            <a:pPr marL="342900" indent="-342900">
              <a:buFontTx/>
              <a:buChar char="-"/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 marL="342900" indent="-342900">
              <a:buFontTx/>
              <a:buChar char="-"/>
              <a:defRPr/>
            </a:pPr>
            <a:endParaRPr lang="en-US" dirty="0"/>
          </a:p>
          <a:p>
            <a:pPr algn="r">
              <a:defRPr/>
            </a:pPr>
            <a:r>
              <a:rPr lang="en-US" sz="1600" i="1" dirty="0"/>
              <a:t>(Fujimoto A  2000)</a:t>
            </a:r>
          </a:p>
          <a:p>
            <a:pPr marL="342900" indent="-342900">
              <a:buFontTx/>
              <a:buChar char="-"/>
              <a:defRPr/>
            </a:pPr>
            <a:endParaRPr lang="en-US" dirty="0"/>
          </a:p>
          <a:p>
            <a:pPr algn="r">
              <a:defRPr/>
            </a:pPr>
            <a:endParaRPr lang="en-US" sz="1200" i="1" dirty="0"/>
          </a:p>
          <a:p>
            <a:pPr algn="r">
              <a:defRPr/>
            </a:pP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713" y="260350"/>
            <a:ext cx="5184775" cy="701675"/>
          </a:xfrm>
          <a:solidFill>
            <a:schemeClr val="bg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charset="0"/>
                <a:ea typeface="+mj-ea"/>
              </a:rPr>
              <a:t>Galactosemia</a:t>
            </a:r>
            <a:r>
              <a:rPr lang="en-GB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charset="0"/>
                <a:ea typeface="+mj-ea"/>
              </a:rPr>
              <a:t>: the tests and their pitfalls</a:t>
            </a:r>
            <a:endParaRPr lang="en-GB" dirty="0">
              <a:solidFill>
                <a:schemeClr val="bg1">
                  <a:lumMod val="75000"/>
                  <a:lumOff val="25000"/>
                </a:schemeClr>
              </a:solidFill>
              <a:latin typeface="Calibri" charset="0"/>
              <a:ea typeface="+mj-e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3850" y="1268413"/>
            <a:ext cx="8351838" cy="6064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u="sng" dirty="0" smtClean="0"/>
              <a:t>2. </a:t>
            </a:r>
            <a:r>
              <a:rPr lang="en-US" u="sng" dirty="0" err="1" smtClean="0"/>
              <a:t>Beutler</a:t>
            </a:r>
            <a:r>
              <a:rPr lang="en-US" u="sng" dirty="0" smtClean="0"/>
              <a:t> </a:t>
            </a:r>
            <a:r>
              <a:rPr lang="en-US" u="sng" dirty="0"/>
              <a:t>test:</a:t>
            </a:r>
            <a:endParaRPr lang="en-US" dirty="0"/>
          </a:p>
          <a:p>
            <a:pPr marL="342900" indent="-342900">
              <a:buFontTx/>
              <a:buChar char="-"/>
              <a:defRPr/>
            </a:pPr>
            <a:r>
              <a:rPr lang="en-US" dirty="0"/>
              <a:t>Developed in 1966 </a:t>
            </a:r>
          </a:p>
          <a:p>
            <a:pPr marL="342900" indent="-342900">
              <a:buFontTx/>
              <a:buChar char="-"/>
              <a:defRPr/>
            </a:pPr>
            <a:r>
              <a:rPr lang="en-US" dirty="0"/>
              <a:t>Qualitative and relies on visual interpretation </a:t>
            </a:r>
          </a:p>
          <a:p>
            <a:pPr>
              <a:defRPr/>
            </a:pPr>
            <a:r>
              <a:rPr lang="en-US" dirty="0">
                <a:sym typeface="Wingdings"/>
              </a:rPr>
              <a:t>	 </a:t>
            </a:r>
            <a:r>
              <a:rPr lang="en-US" dirty="0"/>
              <a:t>methylene blue</a:t>
            </a:r>
          </a:p>
          <a:p>
            <a:pPr marL="342900" indent="-342900">
              <a:buFontTx/>
              <a:buChar char="-"/>
              <a:defRPr/>
            </a:pPr>
            <a:r>
              <a:rPr lang="en-US" dirty="0"/>
              <a:t>Assessment of GALT activity</a:t>
            </a:r>
          </a:p>
          <a:p>
            <a:pPr marL="342900" indent="-342900">
              <a:buFontTx/>
              <a:buChar char="-"/>
              <a:defRPr/>
            </a:pPr>
            <a:r>
              <a:rPr lang="en-US" dirty="0"/>
              <a:t>Takes into consideration: humidity, duration between sampling and testing, and </a:t>
            </a:r>
            <a:r>
              <a:rPr lang="en-US" dirty="0" smtClean="0"/>
              <a:t>anemia</a:t>
            </a:r>
            <a:endParaRPr lang="en-US" dirty="0"/>
          </a:p>
          <a:p>
            <a:pPr marL="342900" indent="-342900">
              <a:buFontTx/>
              <a:buChar char="-"/>
              <a:defRPr/>
            </a:pPr>
            <a:r>
              <a:rPr lang="en-US" dirty="0"/>
              <a:t>This test has been modified and improved:</a:t>
            </a:r>
          </a:p>
          <a:p>
            <a:pPr marL="800100" lvl="1" indent="-342900">
              <a:buFontTx/>
              <a:buChar char="-"/>
              <a:defRPr/>
            </a:pPr>
            <a:r>
              <a:rPr lang="en-US" dirty="0"/>
              <a:t>NADPH fluorescence (</a:t>
            </a:r>
            <a:r>
              <a:rPr lang="en-US" dirty="0" err="1"/>
              <a:t>Beutler</a:t>
            </a:r>
            <a:r>
              <a:rPr lang="en-US" dirty="0"/>
              <a:t> enzyme spot test)</a:t>
            </a:r>
          </a:p>
          <a:p>
            <a:pPr marL="800100" lvl="1" indent="-342900">
              <a:buFontTx/>
              <a:buChar char="-"/>
              <a:defRPr/>
            </a:pPr>
            <a:r>
              <a:rPr lang="en-US" dirty="0"/>
              <a:t>Quantitative method with fluorescence detector</a:t>
            </a:r>
          </a:p>
          <a:p>
            <a:pPr marL="800100" lvl="1" indent="-342900">
              <a:buFont typeface="Wingdings" charset="0"/>
              <a:buChar char="à"/>
              <a:defRPr/>
            </a:pPr>
            <a:r>
              <a:rPr lang="en-US" dirty="0">
                <a:sym typeface="Wingdings"/>
              </a:rPr>
              <a:t>Influence of quenching by hemoglobin prevented by acetone and methanol</a:t>
            </a:r>
            <a:endParaRPr lang="en-US" dirty="0"/>
          </a:p>
          <a:p>
            <a:pPr marL="342900" indent="-342900">
              <a:buFontTx/>
              <a:buChar char="-"/>
              <a:defRPr/>
            </a:pPr>
            <a:r>
              <a:rPr lang="en-US" dirty="0"/>
              <a:t>Pitfalls: heat inactivation, transfusion and G6PD deficiency, carriers, variants and early tests</a:t>
            </a:r>
          </a:p>
          <a:p>
            <a:pPr algn="r">
              <a:defRPr/>
            </a:pPr>
            <a:endParaRPr lang="en-US" sz="1200" i="1" dirty="0"/>
          </a:p>
          <a:p>
            <a:pPr algn="r">
              <a:defRPr/>
            </a:pPr>
            <a:r>
              <a:rPr lang="en-US" sz="1600" i="1" dirty="0"/>
              <a:t>(</a:t>
            </a:r>
            <a:r>
              <a:rPr lang="en-US" sz="1600" i="1" dirty="0" err="1"/>
              <a:t>Beutler</a:t>
            </a:r>
            <a:r>
              <a:rPr lang="en-US" sz="1600" i="1" dirty="0"/>
              <a:t> 1966 and Fujimoto A. 2000)</a:t>
            </a:r>
          </a:p>
          <a:p>
            <a:pPr marL="342900" indent="-342900">
              <a:buFontTx/>
              <a:buChar char="-"/>
              <a:defRPr/>
            </a:pP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713" y="260350"/>
            <a:ext cx="5184775" cy="701675"/>
          </a:xfrm>
          <a:solidFill>
            <a:schemeClr val="bg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charset="0"/>
                <a:ea typeface="+mj-ea"/>
              </a:rPr>
              <a:t>Galactosemia</a:t>
            </a:r>
            <a:r>
              <a:rPr lang="en-GB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charset="0"/>
                <a:ea typeface="+mj-ea"/>
              </a:rPr>
              <a:t>: the tests and their pitfalls</a:t>
            </a:r>
            <a:endParaRPr lang="en-GB" dirty="0">
              <a:solidFill>
                <a:schemeClr val="bg1">
                  <a:lumMod val="75000"/>
                  <a:lumOff val="25000"/>
                </a:schemeClr>
              </a:solidFill>
              <a:latin typeface="Calibri" charset="0"/>
              <a:ea typeface="+mj-e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3850" y="1268413"/>
            <a:ext cx="8351838" cy="6556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u="sng" dirty="0" smtClean="0"/>
              <a:t>3. Hill </a:t>
            </a:r>
            <a:r>
              <a:rPr lang="en-US" u="sng" dirty="0"/>
              <a:t>test:</a:t>
            </a:r>
          </a:p>
          <a:p>
            <a:pPr>
              <a:defRPr/>
            </a:pPr>
            <a:endParaRPr lang="en-US" u="sng" dirty="0"/>
          </a:p>
          <a:p>
            <a:pPr marL="342900" indent="-342900">
              <a:buFontTx/>
              <a:buChar char="-"/>
              <a:defRPr/>
            </a:pPr>
            <a:r>
              <a:rPr lang="en-US" dirty="0" err="1"/>
              <a:t>fluorometric</a:t>
            </a:r>
            <a:r>
              <a:rPr lang="en-US" dirty="0"/>
              <a:t> assay for </a:t>
            </a:r>
            <a:r>
              <a:rPr lang="en-US" dirty="0" err="1"/>
              <a:t>galactose</a:t>
            </a:r>
            <a:r>
              <a:rPr lang="en-US" dirty="0"/>
              <a:t>, normally used with </a:t>
            </a:r>
            <a:r>
              <a:rPr lang="en-US" dirty="0" err="1"/>
              <a:t>Beutler</a:t>
            </a:r>
            <a:r>
              <a:rPr lang="en-US" dirty="0"/>
              <a:t>, only positive after milk ingestion</a:t>
            </a:r>
          </a:p>
          <a:p>
            <a:pPr marL="342900" indent="-342900">
              <a:buFontTx/>
              <a:buChar char="-"/>
              <a:defRPr/>
            </a:pPr>
            <a:r>
              <a:rPr lang="en-US" dirty="0"/>
              <a:t>Measures accumulation of </a:t>
            </a:r>
            <a:r>
              <a:rPr lang="en-US" dirty="0" err="1"/>
              <a:t>galactose</a:t>
            </a:r>
            <a:endParaRPr lang="en-US" dirty="0"/>
          </a:p>
          <a:p>
            <a:pPr marL="342900" indent="-342900">
              <a:buFontTx/>
              <a:buChar char="-"/>
              <a:defRPr/>
            </a:pPr>
            <a:endParaRPr lang="en-US" dirty="0"/>
          </a:p>
          <a:p>
            <a:pPr marL="342900" indent="-342900">
              <a:buFontTx/>
              <a:buChar char="-"/>
              <a:defRPr/>
            </a:pPr>
            <a:r>
              <a:rPr lang="en-US" dirty="0"/>
              <a:t>Pitfalls: beware of non-lactose diet, carriers, variants and early test</a:t>
            </a:r>
          </a:p>
          <a:p>
            <a:pPr marL="342900" indent="-342900">
              <a:buFontTx/>
              <a:buChar char="-"/>
              <a:defRPr/>
            </a:pPr>
            <a:endParaRPr lang="en-US" dirty="0"/>
          </a:p>
          <a:p>
            <a:pPr marL="342900" indent="-342900">
              <a:buFontTx/>
              <a:buChar char="-"/>
              <a:defRPr/>
            </a:pPr>
            <a:endParaRPr lang="en-US" dirty="0"/>
          </a:p>
          <a:p>
            <a:pPr marL="342900" indent="-342900">
              <a:buFontTx/>
              <a:buChar char="-"/>
              <a:defRPr/>
            </a:pPr>
            <a:endParaRPr lang="en-US" dirty="0"/>
          </a:p>
          <a:p>
            <a:pPr marL="342900" indent="-342900">
              <a:buFontTx/>
              <a:buChar char="-"/>
              <a:defRPr/>
            </a:pPr>
            <a:endParaRPr lang="en-US" dirty="0"/>
          </a:p>
          <a:p>
            <a:pPr marL="342900" indent="-342900">
              <a:buFontTx/>
              <a:buChar char="-"/>
              <a:defRPr/>
            </a:pPr>
            <a:endParaRPr lang="en-US" dirty="0"/>
          </a:p>
          <a:p>
            <a:pPr marL="342900" indent="-342900">
              <a:buFontTx/>
              <a:buChar char="-"/>
              <a:defRPr/>
            </a:pPr>
            <a:endParaRPr lang="en-US" dirty="0"/>
          </a:p>
          <a:p>
            <a:pPr algn="r">
              <a:defRPr/>
            </a:pPr>
            <a:r>
              <a:rPr lang="en-US" sz="1600" i="1" dirty="0"/>
              <a:t>(Steiner MD 2012)</a:t>
            </a:r>
          </a:p>
          <a:p>
            <a:pPr marL="342900" indent="-342900">
              <a:buFontTx/>
              <a:buChar char="-"/>
              <a:defRPr/>
            </a:pPr>
            <a:endParaRPr lang="en-US" dirty="0"/>
          </a:p>
          <a:p>
            <a:pPr algn="r">
              <a:defRPr/>
            </a:pPr>
            <a:endParaRPr lang="en-US" sz="1200" i="1" dirty="0"/>
          </a:p>
          <a:p>
            <a:pPr algn="r">
              <a:defRPr/>
            </a:pP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713" y="260350"/>
            <a:ext cx="5184775" cy="701675"/>
          </a:xfrm>
          <a:solidFill>
            <a:schemeClr val="bg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charset="0"/>
                <a:ea typeface="+mj-ea"/>
              </a:rPr>
              <a:t>Galactosemia</a:t>
            </a:r>
            <a:r>
              <a:rPr lang="en-GB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charset="0"/>
                <a:ea typeface="+mj-ea"/>
              </a:rPr>
              <a:t>: Test with LCMSMS</a:t>
            </a:r>
            <a:endParaRPr lang="en-GB" dirty="0">
              <a:solidFill>
                <a:schemeClr val="bg1">
                  <a:lumMod val="75000"/>
                  <a:lumOff val="25000"/>
                </a:schemeClr>
              </a:solidFill>
              <a:latin typeface="Calibri" charset="0"/>
              <a:ea typeface="+mj-e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6144" y="1268760"/>
            <a:ext cx="8964488" cy="6555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en-US" u="sng" dirty="0"/>
          </a:p>
          <a:p>
            <a:pPr>
              <a:defRPr/>
            </a:pPr>
            <a:r>
              <a:rPr lang="en-US" i="1" u="sng" dirty="0" smtClean="0"/>
              <a:t>1. UPLC-MSMS</a:t>
            </a:r>
            <a:endParaRPr lang="en-US" i="1" u="sng" dirty="0"/>
          </a:p>
          <a:p>
            <a:pPr>
              <a:defRPr/>
            </a:pPr>
            <a:endParaRPr lang="en-US" u="sng" dirty="0" smtClean="0"/>
          </a:p>
          <a:p>
            <a:pPr marL="342900" indent="-342900">
              <a:buFontTx/>
              <a:buChar char="-"/>
              <a:defRPr/>
            </a:pPr>
            <a:r>
              <a:rPr lang="en-US" dirty="0" smtClean="0"/>
              <a:t>Method in negative mode with high strength silica T3 column</a:t>
            </a:r>
          </a:p>
          <a:p>
            <a:pPr marL="342900" indent="-342900">
              <a:buFontTx/>
              <a:buChar char="-"/>
              <a:defRPr/>
            </a:pPr>
            <a:r>
              <a:rPr lang="en-US" dirty="0" smtClean="0"/>
              <a:t>Scan for activity of the three known enzymes (GALT, GALE and GALK)</a:t>
            </a:r>
          </a:p>
          <a:p>
            <a:pPr marL="342900" indent="-342900">
              <a:buFontTx/>
              <a:buChar char="-"/>
              <a:defRPr/>
            </a:pPr>
            <a:r>
              <a:rPr lang="en-US" dirty="0" smtClean="0"/>
              <a:t>Before adjustment to hemoglobin </a:t>
            </a:r>
            <a:r>
              <a:rPr lang="en-US" smtClean="0"/>
              <a:t>concentrations relative </a:t>
            </a:r>
            <a:r>
              <a:rPr lang="en-US" dirty="0" smtClean="0"/>
              <a:t>high inter-assay imprecisions</a:t>
            </a:r>
          </a:p>
          <a:p>
            <a:pPr marL="342900" indent="-342900">
              <a:buFontTx/>
              <a:buChar char="-"/>
              <a:defRPr/>
            </a:pPr>
            <a:endParaRPr lang="en-US" dirty="0"/>
          </a:p>
          <a:p>
            <a:pPr marL="342900" indent="-342900">
              <a:buFontTx/>
              <a:buChar char="-"/>
              <a:defRPr/>
            </a:pPr>
            <a:r>
              <a:rPr lang="en-US" dirty="0" smtClean="0"/>
              <a:t>Pitfall: high coast in comparison to ‘traditional’ screening (10 dollar)</a:t>
            </a:r>
          </a:p>
          <a:p>
            <a:pPr marL="342900" indent="-342900">
              <a:buFontTx/>
              <a:buChar char="-"/>
              <a:defRPr/>
            </a:pPr>
            <a:endParaRPr lang="en-US" dirty="0"/>
          </a:p>
          <a:p>
            <a:pPr>
              <a:defRPr/>
            </a:pPr>
            <a:r>
              <a:rPr lang="en-US" dirty="0" smtClean="0">
                <a:sym typeface="Wingdings"/>
              </a:rPr>
              <a:t> Better suited for second-tier testing</a:t>
            </a:r>
            <a:endParaRPr lang="en-US" dirty="0" smtClean="0"/>
          </a:p>
          <a:p>
            <a:pPr marL="342900" indent="-342900">
              <a:buFontTx/>
              <a:buChar char="-"/>
              <a:defRPr/>
            </a:pPr>
            <a:endParaRPr lang="en-US" dirty="0"/>
          </a:p>
          <a:p>
            <a:pPr algn="r">
              <a:defRPr/>
            </a:pPr>
            <a:r>
              <a:rPr lang="en-US" sz="1600" i="1" dirty="0" smtClean="0"/>
              <a:t>(</a:t>
            </a:r>
            <a:r>
              <a:rPr lang="en-US" sz="1600" i="1" dirty="0" err="1" smtClean="0"/>
              <a:t>Ko</a:t>
            </a:r>
            <a:r>
              <a:rPr lang="en-US" sz="1600" i="1" dirty="0" smtClean="0"/>
              <a:t> DH 2010)</a:t>
            </a:r>
            <a:endParaRPr lang="en-US" sz="1600" i="1" dirty="0"/>
          </a:p>
          <a:p>
            <a:pPr marL="342900" indent="-342900">
              <a:buFontTx/>
              <a:buChar char="-"/>
              <a:defRPr/>
            </a:pPr>
            <a:endParaRPr lang="en-US" dirty="0"/>
          </a:p>
          <a:p>
            <a:pPr algn="r">
              <a:defRPr/>
            </a:pPr>
            <a:endParaRPr lang="en-US" sz="1200" i="1" dirty="0"/>
          </a:p>
          <a:p>
            <a:pPr algn="r">
              <a:defRPr/>
            </a:pP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713" y="260350"/>
            <a:ext cx="5184775" cy="701675"/>
          </a:xfrm>
          <a:solidFill>
            <a:schemeClr val="bg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charset="0"/>
                <a:ea typeface="+mj-ea"/>
              </a:rPr>
              <a:t>Galactosemia</a:t>
            </a:r>
            <a:r>
              <a:rPr lang="en-GB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charset="0"/>
                <a:ea typeface="+mj-ea"/>
              </a:rPr>
              <a:t>: Test with LCMSMS</a:t>
            </a:r>
            <a:endParaRPr lang="en-GB" dirty="0">
              <a:solidFill>
                <a:schemeClr val="bg1">
                  <a:lumMod val="75000"/>
                  <a:lumOff val="25000"/>
                </a:schemeClr>
              </a:solidFill>
              <a:latin typeface="Calibri" charset="0"/>
              <a:ea typeface="+mj-e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6144" y="1268760"/>
            <a:ext cx="8964488" cy="60631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en-US" u="sng" dirty="0"/>
          </a:p>
          <a:p>
            <a:pPr>
              <a:defRPr/>
            </a:pPr>
            <a:endParaRPr lang="en-US" u="sng" dirty="0" smtClean="0"/>
          </a:p>
          <a:p>
            <a:pPr marL="342900" indent="-342900">
              <a:buFontTx/>
              <a:buChar char="-"/>
              <a:defRPr/>
            </a:pPr>
            <a:r>
              <a:rPr lang="en-US" dirty="0" smtClean="0"/>
              <a:t>Test method can be adapted for ‘regular’ LCMSMS with suitable column</a:t>
            </a:r>
          </a:p>
          <a:p>
            <a:pPr marL="342900" indent="-342900">
              <a:buFontTx/>
              <a:buChar char="-"/>
              <a:defRPr/>
            </a:pPr>
            <a:r>
              <a:rPr lang="en-US" dirty="0" smtClean="0"/>
              <a:t>Use short column to reduce time</a:t>
            </a:r>
          </a:p>
          <a:p>
            <a:pPr marL="342900" indent="-342900">
              <a:buFontTx/>
              <a:buChar char="-"/>
              <a:defRPr/>
            </a:pPr>
            <a:r>
              <a:rPr lang="en-US" dirty="0" smtClean="0"/>
              <a:t>All types of </a:t>
            </a:r>
            <a:r>
              <a:rPr lang="en-US" dirty="0" err="1" smtClean="0"/>
              <a:t>galactosemia</a:t>
            </a:r>
            <a:r>
              <a:rPr lang="en-US" dirty="0" smtClean="0"/>
              <a:t> can be detected</a:t>
            </a:r>
          </a:p>
          <a:p>
            <a:pPr marL="342900" indent="-342900">
              <a:buFontTx/>
              <a:buChar char="-"/>
              <a:defRPr/>
            </a:pPr>
            <a:endParaRPr lang="en-US" dirty="0"/>
          </a:p>
          <a:p>
            <a:pPr marL="342900" indent="-342900">
              <a:buFontTx/>
              <a:buChar char="-"/>
              <a:defRPr/>
            </a:pPr>
            <a:endParaRPr lang="en-US" dirty="0" smtClean="0"/>
          </a:p>
          <a:p>
            <a:pPr marL="342900" indent="-342900">
              <a:buFontTx/>
              <a:buChar char="-"/>
              <a:defRPr/>
            </a:pPr>
            <a:endParaRPr lang="en-US" dirty="0"/>
          </a:p>
          <a:p>
            <a:pPr marL="342900" indent="-342900">
              <a:buFontTx/>
              <a:buChar char="-"/>
              <a:defRPr/>
            </a:pPr>
            <a:endParaRPr lang="en-US" dirty="0" smtClean="0"/>
          </a:p>
          <a:p>
            <a:pPr marL="342900" indent="-342900">
              <a:buFontTx/>
              <a:buChar char="-"/>
              <a:defRPr/>
            </a:pPr>
            <a:endParaRPr lang="en-US" dirty="0"/>
          </a:p>
          <a:p>
            <a:pPr marL="342900" indent="-342900">
              <a:buFontTx/>
              <a:buChar char="-"/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  <a:p>
            <a:pPr algn="r">
              <a:defRPr/>
            </a:pPr>
            <a:r>
              <a:rPr lang="en-US" sz="1600" i="1" dirty="0" smtClean="0"/>
              <a:t>(</a:t>
            </a:r>
            <a:r>
              <a:rPr lang="en-US" sz="1600" i="1" dirty="0" err="1" smtClean="0"/>
              <a:t>Ko</a:t>
            </a:r>
            <a:r>
              <a:rPr lang="en-US" sz="1600" i="1" dirty="0" smtClean="0"/>
              <a:t> DH 2010)</a:t>
            </a:r>
            <a:endParaRPr lang="en-US" sz="1600" i="1" dirty="0"/>
          </a:p>
          <a:p>
            <a:pPr marL="342900" indent="-342900">
              <a:buFontTx/>
              <a:buChar char="-"/>
              <a:defRPr/>
            </a:pPr>
            <a:endParaRPr lang="en-US" dirty="0"/>
          </a:p>
          <a:p>
            <a:pPr algn="r">
              <a:defRPr/>
            </a:pPr>
            <a:endParaRPr lang="en-US" sz="1200" i="1" dirty="0"/>
          </a:p>
          <a:p>
            <a:pPr algn="r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37879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713" y="260350"/>
            <a:ext cx="5184775" cy="701675"/>
          </a:xfrm>
          <a:solidFill>
            <a:schemeClr val="bg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charset="0"/>
                <a:ea typeface="+mj-ea"/>
              </a:rPr>
              <a:t>Galactosemia</a:t>
            </a:r>
            <a:r>
              <a:rPr lang="en-GB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charset="0"/>
                <a:ea typeface="+mj-ea"/>
              </a:rPr>
              <a:t>: Test with LCMSMS</a:t>
            </a:r>
            <a:endParaRPr lang="en-GB" dirty="0">
              <a:solidFill>
                <a:schemeClr val="bg1">
                  <a:lumMod val="75000"/>
                  <a:lumOff val="25000"/>
                </a:schemeClr>
              </a:solidFill>
              <a:latin typeface="Calibri" charset="0"/>
              <a:ea typeface="+mj-e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6144" y="1268760"/>
            <a:ext cx="8964488" cy="79098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en-US" u="sng" dirty="0"/>
          </a:p>
          <a:p>
            <a:pPr>
              <a:defRPr/>
            </a:pPr>
            <a:r>
              <a:rPr lang="en-US" i="1" u="sng" dirty="0" smtClean="0"/>
              <a:t>2. Liquid/gas chromatography-tandem mass </a:t>
            </a:r>
            <a:r>
              <a:rPr lang="en-US" i="1" u="sng" dirty="0" err="1" smtClean="0"/>
              <a:t>spectronomy</a:t>
            </a:r>
            <a:endParaRPr lang="en-US" i="1" u="sng" dirty="0"/>
          </a:p>
          <a:p>
            <a:pPr>
              <a:defRPr/>
            </a:pPr>
            <a:endParaRPr lang="en-US" u="sng" dirty="0" smtClean="0"/>
          </a:p>
          <a:p>
            <a:pPr marL="342900" indent="-342900">
              <a:buFontTx/>
              <a:buChar char="-"/>
              <a:defRPr/>
            </a:pPr>
            <a:r>
              <a:rPr lang="en-US" dirty="0" smtClean="0">
                <a:sym typeface="Wingdings"/>
              </a:rPr>
              <a:t>Stable isotope detection: (</a:t>
            </a:r>
            <a:r>
              <a:rPr lang="en-US" baseline="30000" dirty="0" smtClean="0">
                <a:sym typeface="Wingdings"/>
              </a:rPr>
              <a:t>13</a:t>
            </a:r>
            <a:r>
              <a:rPr lang="en-US" dirty="0" smtClean="0">
                <a:sym typeface="Wingdings"/>
              </a:rPr>
              <a:t>C</a:t>
            </a:r>
            <a:r>
              <a:rPr lang="en-US" baseline="-25000" dirty="0" smtClean="0">
                <a:sym typeface="Wingdings"/>
              </a:rPr>
              <a:t>6</a:t>
            </a:r>
            <a:r>
              <a:rPr lang="en-US" dirty="0" smtClean="0">
                <a:sym typeface="Wingdings"/>
              </a:rPr>
              <a:t>)-Gal-1</a:t>
            </a:r>
            <a:r>
              <a:rPr lang="en-US" dirty="0">
                <a:sym typeface="Wingdings"/>
              </a:rPr>
              <a:t>-P, (</a:t>
            </a:r>
            <a:r>
              <a:rPr lang="en-US" baseline="30000" dirty="0">
                <a:sym typeface="Wingdings"/>
              </a:rPr>
              <a:t>13</a:t>
            </a:r>
            <a:r>
              <a:rPr lang="en-US" dirty="0">
                <a:sym typeface="Wingdings"/>
              </a:rPr>
              <a:t>C</a:t>
            </a:r>
            <a:r>
              <a:rPr lang="en-US" baseline="-25000" dirty="0">
                <a:sym typeface="Wingdings"/>
              </a:rPr>
              <a:t>6</a:t>
            </a:r>
            <a:r>
              <a:rPr lang="en-US" dirty="0" smtClean="0">
                <a:sym typeface="Wingdings"/>
              </a:rPr>
              <a:t>)-Glu-1-P </a:t>
            </a:r>
            <a:r>
              <a:rPr lang="en-US" dirty="0">
                <a:sym typeface="Wingdings"/>
              </a:rPr>
              <a:t>en (</a:t>
            </a:r>
            <a:r>
              <a:rPr lang="en-US" baseline="30000" dirty="0">
                <a:sym typeface="Wingdings"/>
              </a:rPr>
              <a:t>13</a:t>
            </a:r>
            <a:r>
              <a:rPr lang="en-US" dirty="0">
                <a:sym typeface="Wingdings"/>
              </a:rPr>
              <a:t>C</a:t>
            </a:r>
            <a:r>
              <a:rPr lang="en-US" baseline="-25000" dirty="0">
                <a:sym typeface="Wingdings"/>
              </a:rPr>
              <a:t>6</a:t>
            </a:r>
            <a:r>
              <a:rPr lang="en-US" dirty="0" smtClean="0">
                <a:sym typeface="Wingdings"/>
              </a:rPr>
              <a:t>)-</a:t>
            </a:r>
            <a:r>
              <a:rPr lang="en-US" dirty="0" err="1" smtClean="0">
                <a:sym typeface="Wingdings"/>
              </a:rPr>
              <a:t>UDPGal</a:t>
            </a:r>
            <a:endParaRPr lang="en-US" dirty="0" smtClean="0">
              <a:sym typeface="Wingdings"/>
            </a:endParaRPr>
          </a:p>
          <a:p>
            <a:pPr marL="342900" indent="-342900">
              <a:buFontTx/>
              <a:buChar char="-"/>
              <a:defRPr/>
            </a:pPr>
            <a:r>
              <a:rPr lang="en-US" dirty="0" smtClean="0">
                <a:sym typeface="Wingdings"/>
              </a:rPr>
              <a:t>Simplifies reagent requirements</a:t>
            </a:r>
          </a:p>
          <a:p>
            <a:pPr marL="342900" indent="-342900">
              <a:buFontTx/>
              <a:buChar char="-"/>
              <a:defRPr/>
            </a:pPr>
            <a:r>
              <a:rPr lang="en-US" dirty="0" smtClean="0">
                <a:sym typeface="Wingdings"/>
              </a:rPr>
              <a:t>More specific than classical assays due to high resolution</a:t>
            </a:r>
          </a:p>
          <a:p>
            <a:pPr marL="342900" indent="-342900">
              <a:buFontTx/>
              <a:buChar char="-"/>
              <a:defRPr/>
            </a:pPr>
            <a:r>
              <a:rPr lang="en-US" dirty="0" smtClean="0">
                <a:sym typeface="Wingdings"/>
              </a:rPr>
              <a:t>Hetero- and homozygotes are detectable and  can be distinguished</a:t>
            </a:r>
          </a:p>
          <a:p>
            <a:pPr marL="342900" indent="-342900">
              <a:buFontTx/>
              <a:buChar char="-"/>
              <a:defRPr/>
            </a:pPr>
            <a:r>
              <a:rPr lang="en-US" dirty="0" smtClean="0">
                <a:sym typeface="Wingdings"/>
              </a:rPr>
              <a:t>Pitfall: erythrocytes have to be lysed not visible on dried blood spots</a:t>
            </a:r>
          </a:p>
          <a:p>
            <a:pPr marL="342900" indent="-342900">
              <a:buFontTx/>
              <a:buChar char="-"/>
              <a:defRPr/>
            </a:pPr>
            <a:r>
              <a:rPr lang="en-US" dirty="0" smtClean="0">
                <a:sym typeface="Wingdings"/>
              </a:rPr>
              <a:t>Can be used for test on urine</a:t>
            </a:r>
          </a:p>
          <a:p>
            <a:pPr>
              <a:defRPr/>
            </a:pPr>
            <a:endParaRPr lang="en-US" dirty="0" smtClean="0">
              <a:sym typeface="Wingdings"/>
            </a:endParaRPr>
          </a:p>
          <a:p>
            <a:pPr>
              <a:defRPr/>
            </a:pPr>
            <a:endParaRPr lang="en-US" dirty="0">
              <a:sym typeface="Wingdings"/>
            </a:endParaRPr>
          </a:p>
          <a:p>
            <a:pPr algn="r">
              <a:defRPr/>
            </a:pPr>
            <a:r>
              <a:rPr lang="en-US" sz="1600" i="1" dirty="0" smtClean="0">
                <a:sym typeface="Wingdings"/>
              </a:rPr>
              <a:t>( Li Y 2010, Chen J 2002, </a:t>
            </a:r>
            <a:r>
              <a:rPr lang="en-US" sz="1600" i="1" dirty="0" err="1" smtClean="0">
                <a:sym typeface="Wingdings"/>
              </a:rPr>
              <a:t>Gangemi</a:t>
            </a:r>
            <a:r>
              <a:rPr lang="en-US" sz="1600" i="1" dirty="0" smtClean="0">
                <a:sym typeface="Wingdings"/>
              </a:rPr>
              <a:t> G 2012 and </a:t>
            </a:r>
            <a:r>
              <a:rPr lang="en-US" sz="1600" i="1" dirty="0" err="1" smtClean="0">
                <a:sym typeface="Wingdings"/>
              </a:rPr>
              <a:t>Ko</a:t>
            </a:r>
            <a:r>
              <a:rPr lang="en-US" sz="1600" i="1" dirty="0" smtClean="0">
                <a:sym typeface="Wingdings"/>
              </a:rPr>
              <a:t> DH 2010)</a:t>
            </a:r>
          </a:p>
          <a:p>
            <a:pPr marL="342900" indent="-342900">
              <a:buFontTx/>
              <a:buChar char="-"/>
              <a:defRPr/>
            </a:pPr>
            <a:endParaRPr lang="en-US" dirty="0" smtClean="0">
              <a:sym typeface="Wingdings"/>
            </a:endParaRPr>
          </a:p>
          <a:p>
            <a:pPr marL="342900" indent="-342900">
              <a:buFontTx/>
              <a:buChar char="-"/>
              <a:defRPr/>
            </a:pPr>
            <a:endParaRPr lang="en-US" dirty="0" smtClean="0"/>
          </a:p>
          <a:p>
            <a:pPr marL="342900" indent="-342900">
              <a:buFontTx/>
              <a:buChar char="-"/>
              <a:defRPr/>
            </a:pPr>
            <a:endParaRPr lang="en-US" dirty="0"/>
          </a:p>
          <a:p>
            <a:pPr marL="342900" indent="-342900">
              <a:buFontTx/>
              <a:buChar char="-"/>
              <a:defRPr/>
            </a:pPr>
            <a:endParaRPr lang="en-US" dirty="0"/>
          </a:p>
          <a:p>
            <a:pPr marL="342900" indent="-342900">
              <a:buFontTx/>
              <a:buChar char="-"/>
              <a:defRPr/>
            </a:pPr>
            <a:endParaRPr lang="en-US" dirty="0"/>
          </a:p>
          <a:p>
            <a:pPr algn="r">
              <a:defRPr/>
            </a:pPr>
            <a:endParaRPr lang="en-US" sz="1200" i="1" dirty="0"/>
          </a:p>
          <a:p>
            <a:pPr algn="r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613528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713" y="260350"/>
            <a:ext cx="5184775" cy="701675"/>
          </a:xfrm>
          <a:solidFill>
            <a:schemeClr val="bg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charset="0"/>
                <a:ea typeface="+mj-ea"/>
              </a:rPr>
              <a:t>Galactosemia</a:t>
            </a:r>
            <a:r>
              <a:rPr lang="en-GB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charset="0"/>
                <a:ea typeface="+mj-ea"/>
              </a:rPr>
              <a:t>: Test with LCMSMS</a:t>
            </a:r>
            <a:endParaRPr lang="en-GB" dirty="0">
              <a:solidFill>
                <a:schemeClr val="bg1">
                  <a:lumMod val="75000"/>
                  <a:lumOff val="25000"/>
                </a:schemeClr>
              </a:solidFill>
              <a:latin typeface="Calibri" charset="0"/>
              <a:ea typeface="+mj-e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6144" y="1268760"/>
            <a:ext cx="8964488" cy="6432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en-US" u="sng" dirty="0"/>
          </a:p>
          <a:p>
            <a:pPr marL="457200" indent="-457200">
              <a:buFont typeface="+mj-lt"/>
              <a:buAutoNum type="arabicPeriod" startAt="3"/>
              <a:defRPr/>
            </a:pPr>
            <a:r>
              <a:rPr lang="en-US" i="1" u="sng" dirty="0" smtClean="0"/>
              <a:t>Neonatal screening on DBS</a:t>
            </a:r>
          </a:p>
          <a:p>
            <a:pPr>
              <a:defRPr/>
            </a:pPr>
            <a:endParaRPr lang="en-US" i="1" u="sng" dirty="0"/>
          </a:p>
          <a:p>
            <a:pPr marL="342900" indent="-342900">
              <a:buFontTx/>
              <a:buChar char="-"/>
              <a:defRPr/>
            </a:pPr>
            <a:r>
              <a:rPr lang="en-US" dirty="0" smtClean="0"/>
              <a:t>Test on filter paper days 4-8 days after sampling</a:t>
            </a:r>
          </a:p>
          <a:p>
            <a:pPr marL="342900" indent="-342900">
              <a:buFontTx/>
              <a:buChar char="-"/>
              <a:defRPr/>
            </a:pPr>
            <a:r>
              <a:rPr lang="en-US" dirty="0" smtClean="0"/>
              <a:t>Test can be performed even 10 years after sampling when stored at -20°C</a:t>
            </a:r>
          </a:p>
          <a:p>
            <a:pPr marL="342900" indent="-342900">
              <a:buFontTx/>
              <a:buChar char="-"/>
              <a:defRPr/>
            </a:pPr>
            <a:r>
              <a:rPr lang="en-US" dirty="0" smtClean="0"/>
              <a:t>Total hexose monophosphates were used as markers of Gal-1-P</a:t>
            </a:r>
          </a:p>
          <a:p>
            <a:pPr marL="342900" indent="-342900">
              <a:buFontTx/>
              <a:buChar char="-"/>
              <a:defRPr/>
            </a:pPr>
            <a:r>
              <a:rPr lang="en-US" dirty="0" smtClean="0"/>
              <a:t>Sample preparation: </a:t>
            </a:r>
          </a:p>
          <a:p>
            <a:pPr marL="800100" lvl="1" indent="-342900">
              <a:buFontTx/>
              <a:buChar char="-"/>
              <a:defRPr/>
            </a:pPr>
            <a:r>
              <a:rPr lang="en-US" dirty="0" smtClean="0"/>
              <a:t>150μl of extraction liquid</a:t>
            </a:r>
          </a:p>
          <a:p>
            <a:pPr marL="800100" lvl="1" indent="-342900">
              <a:buFontTx/>
              <a:buChar char="-"/>
              <a:defRPr/>
            </a:pPr>
            <a:r>
              <a:rPr lang="en-US" dirty="0" smtClean="0"/>
              <a:t>Evaporation under stream of nitrogen gas</a:t>
            </a:r>
          </a:p>
          <a:p>
            <a:pPr marL="800100" lvl="1" indent="-342900">
              <a:buFontTx/>
              <a:buChar char="-"/>
              <a:defRPr/>
            </a:pPr>
            <a:r>
              <a:rPr lang="en-US" dirty="0" err="1" smtClean="0"/>
              <a:t>Redissolved</a:t>
            </a:r>
            <a:r>
              <a:rPr lang="en-US" dirty="0" smtClean="0"/>
              <a:t> in water-</a:t>
            </a:r>
            <a:r>
              <a:rPr lang="en-US" dirty="0" err="1" smtClean="0"/>
              <a:t>acetonitril</a:t>
            </a:r>
            <a:r>
              <a:rPr lang="en-US" dirty="0" smtClean="0"/>
              <a:t> (1:1)</a:t>
            </a:r>
          </a:p>
          <a:p>
            <a:pPr>
              <a:defRPr/>
            </a:pPr>
            <a:endParaRPr lang="en-US" dirty="0" smtClean="0"/>
          </a:p>
          <a:p>
            <a:pPr marL="342900" indent="-342900">
              <a:buFontTx/>
              <a:buChar char="-"/>
              <a:defRPr/>
            </a:pPr>
            <a:endParaRPr lang="en-US" dirty="0"/>
          </a:p>
          <a:p>
            <a:pPr algn="r">
              <a:defRPr/>
            </a:pPr>
            <a:r>
              <a:rPr lang="en-US" sz="1600" i="1" dirty="0" smtClean="0"/>
              <a:t>(Jensen 2001)</a:t>
            </a:r>
            <a:endParaRPr lang="en-US" sz="1600" i="1" dirty="0"/>
          </a:p>
          <a:p>
            <a:pPr marL="342900" indent="-342900">
              <a:buFontTx/>
              <a:buChar char="-"/>
              <a:defRPr/>
            </a:pPr>
            <a:endParaRPr lang="en-US" dirty="0"/>
          </a:p>
          <a:p>
            <a:pPr algn="r">
              <a:defRPr/>
            </a:pPr>
            <a:endParaRPr lang="en-US" sz="1200" i="1" dirty="0"/>
          </a:p>
          <a:p>
            <a:pPr algn="r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376960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713" y="260350"/>
            <a:ext cx="5184775" cy="701675"/>
          </a:xfrm>
          <a:solidFill>
            <a:schemeClr val="bg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charset="0"/>
                <a:ea typeface="+mj-ea"/>
              </a:rPr>
              <a:t>Galactosemia</a:t>
            </a:r>
            <a:r>
              <a:rPr lang="en-GB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charset="0"/>
                <a:ea typeface="+mj-ea"/>
              </a:rPr>
              <a:t>: Test with LCMSMS</a:t>
            </a:r>
            <a:endParaRPr lang="en-GB" dirty="0">
              <a:solidFill>
                <a:schemeClr val="bg1">
                  <a:lumMod val="75000"/>
                  <a:lumOff val="25000"/>
                </a:schemeClr>
              </a:solidFill>
              <a:latin typeface="Calibri" charset="0"/>
              <a:ea typeface="+mj-e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6144" y="1268760"/>
            <a:ext cx="8964488" cy="60631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en-US" i="1" u="sng" dirty="0"/>
          </a:p>
          <a:p>
            <a:pPr marL="342900" indent="-342900">
              <a:buFontTx/>
              <a:buChar char="-"/>
              <a:defRPr/>
            </a:pPr>
            <a:r>
              <a:rPr lang="en-US" dirty="0" smtClean="0"/>
              <a:t>MSMS:</a:t>
            </a:r>
          </a:p>
          <a:p>
            <a:pPr marL="800100" lvl="1" indent="-342900">
              <a:buFontTx/>
              <a:buChar char="-"/>
              <a:defRPr/>
            </a:pPr>
            <a:r>
              <a:rPr lang="en-US" dirty="0" smtClean="0"/>
              <a:t>Negative ion mode electro-spray</a:t>
            </a:r>
          </a:p>
          <a:p>
            <a:pPr marL="800100" lvl="1" indent="-342900">
              <a:buFontTx/>
              <a:buChar char="-"/>
              <a:defRPr/>
            </a:pPr>
            <a:r>
              <a:rPr lang="en-US" dirty="0" smtClean="0"/>
              <a:t>Mobile phase: </a:t>
            </a:r>
            <a:r>
              <a:rPr lang="en-US" dirty="0" err="1" smtClean="0"/>
              <a:t>acetonitril</a:t>
            </a:r>
            <a:r>
              <a:rPr lang="en-US" dirty="0" smtClean="0"/>
              <a:t>-water (1:1)</a:t>
            </a:r>
          </a:p>
          <a:p>
            <a:pPr marL="800100" lvl="1" indent="-342900">
              <a:buFontTx/>
              <a:buChar char="-"/>
              <a:defRPr/>
            </a:pPr>
            <a:r>
              <a:rPr lang="en-US" dirty="0" smtClean="0"/>
              <a:t>Sample-to-sample cycle time 1,5 min</a:t>
            </a:r>
          </a:p>
          <a:p>
            <a:pPr marL="800100" lvl="1" indent="-342900">
              <a:buFontTx/>
              <a:buChar char="-"/>
              <a:defRPr/>
            </a:pPr>
            <a:r>
              <a:rPr lang="en-US" dirty="0" smtClean="0"/>
              <a:t>m/z transitions: 259</a:t>
            </a:r>
            <a:r>
              <a:rPr lang="en-US" dirty="0" smtClean="0">
                <a:sym typeface="Wingdings"/>
              </a:rPr>
              <a:t>97 and 25979</a:t>
            </a:r>
            <a:endParaRPr lang="en-US" dirty="0" smtClean="0"/>
          </a:p>
          <a:p>
            <a:pPr marL="342900" indent="-342900">
              <a:buFontTx/>
              <a:buChar char="-"/>
              <a:defRPr/>
            </a:pPr>
            <a:r>
              <a:rPr lang="en-US" dirty="0" smtClean="0"/>
              <a:t>Detection limit of 1mmol/L</a:t>
            </a:r>
          </a:p>
          <a:p>
            <a:pPr marL="342900" indent="-342900">
              <a:buFontTx/>
              <a:buChar char="-"/>
              <a:defRPr/>
            </a:pPr>
            <a:r>
              <a:rPr lang="en-US" dirty="0" smtClean="0"/>
              <a:t>Sensitivity and specificity of 100%</a:t>
            </a:r>
          </a:p>
          <a:p>
            <a:pPr marL="342900" indent="-342900">
              <a:buFontTx/>
              <a:buChar char="-"/>
              <a:defRPr/>
            </a:pPr>
            <a:r>
              <a:rPr lang="en-US" dirty="0" smtClean="0"/>
              <a:t>Sensitive to heat and humidity </a:t>
            </a:r>
            <a:r>
              <a:rPr lang="en-US" dirty="0" smtClean="0">
                <a:sym typeface="Wingdings"/>
              </a:rPr>
              <a:t> false positives</a:t>
            </a:r>
          </a:p>
          <a:p>
            <a:pPr marL="342900" indent="-342900">
              <a:buFontTx/>
              <a:buChar char="-"/>
              <a:defRPr/>
            </a:pPr>
            <a:r>
              <a:rPr lang="en-US" dirty="0" smtClean="0">
                <a:sym typeface="Wingdings"/>
              </a:rPr>
              <a:t>Internal standards: peripheral blood enriched with Gal-1-P</a:t>
            </a:r>
          </a:p>
          <a:p>
            <a:pPr marL="342900" indent="-342900">
              <a:buFontTx/>
              <a:buChar char="-"/>
              <a:defRPr/>
            </a:pPr>
            <a:r>
              <a:rPr lang="en-US" dirty="0" smtClean="0">
                <a:sym typeface="Wingdings"/>
              </a:rPr>
              <a:t>Able to detect galactose-4-epimerase deficiency</a:t>
            </a:r>
            <a:endParaRPr lang="en-US" dirty="0"/>
          </a:p>
          <a:p>
            <a:pPr>
              <a:defRPr/>
            </a:pPr>
            <a:endParaRPr lang="en-US" u="sng" dirty="0" smtClean="0"/>
          </a:p>
          <a:p>
            <a:pPr marL="342900" indent="-342900">
              <a:buFontTx/>
              <a:buChar char="-"/>
              <a:defRPr/>
            </a:pPr>
            <a:endParaRPr lang="en-US" dirty="0"/>
          </a:p>
          <a:p>
            <a:pPr algn="r">
              <a:defRPr/>
            </a:pPr>
            <a:r>
              <a:rPr lang="en-US" sz="1600" i="1" dirty="0" smtClean="0"/>
              <a:t>(Jensen 2001)</a:t>
            </a:r>
            <a:endParaRPr lang="en-US" sz="1600" i="1" dirty="0"/>
          </a:p>
          <a:p>
            <a:pPr marL="342900" indent="-342900">
              <a:buFontTx/>
              <a:buChar char="-"/>
              <a:defRPr/>
            </a:pPr>
            <a:endParaRPr lang="en-US" dirty="0"/>
          </a:p>
          <a:p>
            <a:pPr algn="r">
              <a:defRPr/>
            </a:pPr>
            <a:endParaRPr lang="en-US" sz="1200" i="1" dirty="0"/>
          </a:p>
          <a:p>
            <a:pPr algn="r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38054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713" y="260350"/>
            <a:ext cx="5184775" cy="701675"/>
          </a:xfrm>
          <a:solidFill>
            <a:schemeClr val="bg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charset="0"/>
                <a:ea typeface="+mj-ea"/>
              </a:rPr>
              <a:t>Galactosemia</a:t>
            </a:r>
            <a:r>
              <a:rPr lang="en-GB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charset="0"/>
                <a:ea typeface="+mj-ea"/>
              </a:rPr>
              <a:t>: Test with LCMSMS</a:t>
            </a:r>
            <a:endParaRPr lang="en-GB" dirty="0">
              <a:solidFill>
                <a:schemeClr val="bg1">
                  <a:lumMod val="75000"/>
                  <a:lumOff val="25000"/>
                </a:schemeClr>
              </a:solidFill>
              <a:latin typeface="Calibri" charset="0"/>
              <a:ea typeface="+mj-e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40768"/>
            <a:ext cx="4978400" cy="34671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5875" y="3403600"/>
            <a:ext cx="5156200" cy="345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574690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713" y="260350"/>
            <a:ext cx="5184775" cy="701675"/>
          </a:xfrm>
          <a:solidFill>
            <a:schemeClr val="bg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charset="0"/>
                <a:ea typeface="+mj-ea"/>
              </a:rPr>
              <a:t>Galactosemia</a:t>
            </a:r>
            <a:r>
              <a:rPr lang="en-GB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charset="0"/>
                <a:ea typeface="+mj-ea"/>
              </a:rPr>
              <a:t>: Test with LCMSMS</a:t>
            </a:r>
            <a:endParaRPr lang="en-GB" dirty="0">
              <a:solidFill>
                <a:schemeClr val="bg1">
                  <a:lumMod val="75000"/>
                  <a:lumOff val="25000"/>
                </a:schemeClr>
              </a:solidFill>
              <a:latin typeface="Calibri" charset="0"/>
              <a:ea typeface="+mj-e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704" y="1628800"/>
            <a:ext cx="5346700" cy="497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256595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2411413" y="260350"/>
            <a:ext cx="4114800" cy="701675"/>
          </a:xfrm>
          <a:solidFill>
            <a:schemeClr val="bg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charset="0"/>
                <a:ea typeface="+mj-ea"/>
              </a:rPr>
              <a:t>Galactosemia</a:t>
            </a:r>
            <a:r>
              <a:rPr lang="en-GB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charset="0"/>
                <a:ea typeface="+mj-ea"/>
              </a:rPr>
              <a:t>: the disease</a:t>
            </a:r>
            <a:endParaRPr lang="en-GB" dirty="0">
              <a:solidFill>
                <a:schemeClr val="bg1">
                  <a:lumMod val="75000"/>
                  <a:lumOff val="25000"/>
                </a:schemeClr>
              </a:solidFill>
              <a:latin typeface="Calibri" charset="0"/>
              <a:ea typeface="+mj-e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0825" y="1340768"/>
            <a:ext cx="8713788" cy="47705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Tx/>
              <a:buChar char="-"/>
              <a:defRPr/>
            </a:pPr>
            <a:r>
              <a:rPr lang="en-US" dirty="0" smtClean="0"/>
              <a:t>Phenotypic characteristics vary widely according to the defective enzyme</a:t>
            </a:r>
            <a:endParaRPr lang="en-US" dirty="0"/>
          </a:p>
          <a:p>
            <a:pPr marL="342900" indent="-342900">
              <a:buFontTx/>
              <a:buChar char="-"/>
              <a:defRPr/>
            </a:pPr>
            <a:r>
              <a:rPr lang="en-US" dirty="0" smtClean="0"/>
              <a:t>Autosomal </a:t>
            </a:r>
            <a:r>
              <a:rPr lang="en-US" dirty="0"/>
              <a:t>recessive </a:t>
            </a:r>
            <a:endParaRPr lang="en-US" dirty="0" smtClean="0"/>
          </a:p>
          <a:p>
            <a:pPr marL="342900" indent="-342900">
              <a:buFontTx/>
              <a:buChar char="-"/>
              <a:defRPr/>
            </a:pPr>
            <a:r>
              <a:rPr lang="en-US" dirty="0" smtClean="0"/>
              <a:t>Prevalence</a:t>
            </a:r>
            <a:r>
              <a:rPr lang="en-US" dirty="0"/>
              <a:t>: 1</a:t>
            </a:r>
            <a:r>
              <a:rPr lang="en-US" dirty="0" smtClean="0"/>
              <a:t>/30.000-60.000</a:t>
            </a:r>
            <a:endParaRPr lang="en-US" dirty="0"/>
          </a:p>
          <a:p>
            <a:pPr marL="342900" indent="-342900">
              <a:buFontTx/>
              <a:buChar char="-"/>
              <a:defRPr/>
            </a:pPr>
            <a:r>
              <a:rPr lang="en-US" dirty="0"/>
              <a:t>Single enzyme defect</a:t>
            </a:r>
          </a:p>
          <a:p>
            <a:pPr marL="342900" indent="-342900">
              <a:buFontTx/>
              <a:buChar char="-"/>
              <a:defRPr/>
            </a:pPr>
            <a:r>
              <a:rPr lang="en-US" dirty="0"/>
              <a:t>Caused by deficiency of one of the following enzymes:</a:t>
            </a:r>
          </a:p>
          <a:p>
            <a:pPr marL="800100" lvl="1" indent="-342900">
              <a:buFont typeface="Arial"/>
              <a:buChar char="•"/>
              <a:defRPr/>
            </a:pPr>
            <a:r>
              <a:rPr lang="en-US" dirty="0"/>
              <a:t>Galactose-1-phosphate </a:t>
            </a:r>
            <a:r>
              <a:rPr lang="en-US" dirty="0" err="1"/>
              <a:t>uridyl</a:t>
            </a:r>
            <a:r>
              <a:rPr lang="en-US" dirty="0"/>
              <a:t> </a:t>
            </a:r>
            <a:r>
              <a:rPr lang="en-US" dirty="0" err="1"/>
              <a:t>transferase</a:t>
            </a:r>
            <a:r>
              <a:rPr lang="en-US" dirty="0"/>
              <a:t> (GALT)</a:t>
            </a:r>
          </a:p>
          <a:p>
            <a:pPr marL="800100" lvl="1" indent="-342900">
              <a:buFont typeface="Arial"/>
              <a:buChar char="•"/>
              <a:defRPr/>
            </a:pPr>
            <a:r>
              <a:rPr lang="en-US" dirty="0" err="1" smtClean="0"/>
              <a:t>Uridine</a:t>
            </a:r>
            <a:r>
              <a:rPr lang="en-US" dirty="0" smtClean="0"/>
              <a:t> </a:t>
            </a:r>
            <a:r>
              <a:rPr lang="en-US" dirty="0" err="1"/>
              <a:t>diphosphate</a:t>
            </a:r>
            <a:r>
              <a:rPr lang="en-US" dirty="0"/>
              <a:t> (UDP)-galactose-4-epimersae (GALE</a:t>
            </a:r>
            <a:r>
              <a:rPr lang="en-US" dirty="0" smtClean="0"/>
              <a:t>)</a:t>
            </a:r>
          </a:p>
          <a:p>
            <a:pPr marL="800100" lvl="1" indent="-342900">
              <a:buFont typeface="Arial"/>
              <a:buChar char="•"/>
              <a:defRPr/>
            </a:pPr>
            <a:r>
              <a:rPr lang="en-US" dirty="0" err="1">
                <a:solidFill>
                  <a:schemeClr val="tx1">
                    <a:lumMod val="65000"/>
                  </a:schemeClr>
                </a:solidFill>
              </a:rPr>
              <a:t>Galactokinase</a:t>
            </a:r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 (GALK</a:t>
            </a:r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)</a:t>
            </a:r>
            <a:endParaRPr lang="en-US" dirty="0"/>
          </a:p>
          <a:p>
            <a:pPr marL="342900" indent="-342900">
              <a:buFontTx/>
              <a:buChar char="-"/>
              <a:defRPr/>
            </a:pPr>
            <a:r>
              <a:rPr lang="en-US" dirty="0" smtClean="0"/>
              <a:t>Classic </a:t>
            </a:r>
            <a:r>
              <a:rPr lang="en-US" dirty="0"/>
              <a:t>and mild </a:t>
            </a:r>
            <a:r>
              <a:rPr lang="en-US" dirty="0" err="1"/>
              <a:t>galactosemia</a:t>
            </a:r>
            <a:r>
              <a:rPr lang="en-US" dirty="0"/>
              <a:t> (</a:t>
            </a:r>
            <a:r>
              <a:rPr lang="en-US" dirty="0" smtClean="0"/>
              <a:t>Duarte variant)</a:t>
            </a:r>
            <a:endParaRPr lang="en-US" dirty="0"/>
          </a:p>
          <a:p>
            <a:pPr marL="342900" indent="-342900">
              <a:buFontTx/>
              <a:buChar char="-"/>
              <a:defRPr/>
            </a:pPr>
            <a:endParaRPr lang="en-US" dirty="0"/>
          </a:p>
          <a:p>
            <a:pPr algn="r">
              <a:defRPr/>
            </a:pPr>
            <a:r>
              <a:rPr lang="en-US" sz="1600" i="1" dirty="0" smtClean="0"/>
              <a:t>( </a:t>
            </a:r>
            <a:r>
              <a:rPr lang="en-US" sz="1600" i="1" dirty="0"/>
              <a:t>Jensen UG 2001, </a:t>
            </a:r>
            <a:r>
              <a:rPr lang="en-US" sz="1600" i="1" dirty="0" err="1"/>
              <a:t>Ko</a:t>
            </a:r>
            <a:r>
              <a:rPr lang="en-US" sz="1600" i="1" dirty="0"/>
              <a:t> DH 2010 and </a:t>
            </a:r>
            <a:r>
              <a:rPr lang="en-US" sz="1600" i="1" dirty="0" err="1"/>
              <a:t>Ko</a:t>
            </a:r>
            <a:r>
              <a:rPr lang="en-US" sz="1600" i="1" dirty="0"/>
              <a:t> DH 2011)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713" y="260350"/>
            <a:ext cx="5184775" cy="701675"/>
          </a:xfrm>
          <a:solidFill>
            <a:schemeClr val="bg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charset="0"/>
                <a:ea typeface="+mj-ea"/>
              </a:rPr>
              <a:t>Galactosemia</a:t>
            </a:r>
            <a:r>
              <a:rPr lang="en-GB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charset="0"/>
                <a:ea typeface="+mj-ea"/>
              </a:rPr>
              <a:t>: Test with LCMSMS</a:t>
            </a:r>
            <a:endParaRPr lang="en-GB" dirty="0">
              <a:solidFill>
                <a:schemeClr val="bg1">
                  <a:lumMod val="75000"/>
                  <a:lumOff val="25000"/>
                </a:schemeClr>
              </a:solidFill>
              <a:latin typeface="Calibri" charset="0"/>
              <a:ea typeface="+mj-ea"/>
            </a:endParaRPr>
          </a:p>
        </p:txBody>
      </p:sp>
      <p:pic>
        <p:nvPicPr>
          <p:cNvPr id="4" name="Picture 2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0" t="10938" b="4688"/>
          <a:stretch>
            <a:fillRect/>
          </a:stretch>
        </p:blipFill>
        <p:spPr bwMode="auto">
          <a:xfrm>
            <a:off x="899592" y="1628800"/>
            <a:ext cx="6804248" cy="4941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855438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713" y="260350"/>
            <a:ext cx="5184775" cy="701675"/>
          </a:xfrm>
          <a:solidFill>
            <a:schemeClr val="bg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charset="0"/>
                <a:ea typeface="+mj-ea"/>
              </a:rPr>
              <a:t>Galactosemia</a:t>
            </a:r>
            <a:r>
              <a:rPr lang="en-GB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charset="0"/>
                <a:ea typeface="+mj-ea"/>
              </a:rPr>
              <a:t>: Test with LCMSMS</a:t>
            </a:r>
            <a:endParaRPr lang="en-GB" dirty="0">
              <a:solidFill>
                <a:schemeClr val="bg1">
                  <a:lumMod val="75000"/>
                  <a:lumOff val="25000"/>
                </a:schemeClr>
              </a:solidFill>
              <a:latin typeface="Calibri" charset="0"/>
              <a:ea typeface="+mj-ea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 l="17656" t="53223" b="5371"/>
          <a:stretch>
            <a:fillRect/>
          </a:stretch>
        </p:blipFill>
        <p:spPr bwMode="auto">
          <a:xfrm>
            <a:off x="251520" y="1589370"/>
            <a:ext cx="7056784" cy="2415694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/>
          <a:srcRect l="17578" t="53223" b="5371"/>
          <a:stretch>
            <a:fillRect/>
          </a:stretch>
        </p:blipFill>
        <p:spPr bwMode="auto">
          <a:xfrm>
            <a:off x="251520" y="4275571"/>
            <a:ext cx="7056784" cy="2413617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7596336" y="2780928"/>
            <a:ext cx="1376098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Gal-1-P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Fruc-1-P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574918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609600" y="1981200"/>
            <a:ext cx="8283575" cy="4327525"/>
          </a:xfrm>
        </p:spPr>
        <p:txBody>
          <a:bodyPr/>
          <a:lstStyle/>
          <a:p>
            <a:pPr marL="457200" lvl="1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GB" dirty="0">
              <a:ea typeface="+mn-ea"/>
            </a:endParaRPr>
          </a:p>
          <a:p>
            <a:pPr marL="0" lvl="1" indent="0" eaLnBrk="1" fontAlgn="auto" hangingPunct="1">
              <a:lnSpc>
                <a:spcPct val="90000"/>
              </a:lnSpc>
              <a:spcAft>
                <a:spcPts val="0"/>
              </a:spcAft>
              <a:buFont typeface="Arial"/>
              <a:buChar char="–"/>
              <a:defRPr/>
            </a:pPr>
            <a:endParaRPr lang="en-GB" dirty="0">
              <a:ea typeface="+mn-ea"/>
            </a:endParaRPr>
          </a:p>
          <a:p>
            <a:pPr marL="0" lvl="1" indent="0" eaLnBrk="1" fontAlgn="auto" hangingPunct="1">
              <a:lnSpc>
                <a:spcPct val="90000"/>
              </a:lnSpc>
              <a:spcAft>
                <a:spcPts val="0"/>
              </a:spcAft>
              <a:buFont typeface="Arial"/>
              <a:buChar char="–"/>
              <a:defRPr/>
            </a:pPr>
            <a:endParaRPr lang="en-GB" dirty="0">
              <a:ea typeface="+mn-ea"/>
            </a:endParaRPr>
          </a:p>
          <a:p>
            <a:pPr marL="0" lvl="1" indent="0" eaLnBrk="1" fontAlgn="auto" hangingPunct="1">
              <a:lnSpc>
                <a:spcPct val="90000"/>
              </a:lnSpc>
              <a:spcAft>
                <a:spcPts val="0"/>
              </a:spcAft>
              <a:buFont typeface="Arial"/>
              <a:buChar char="–"/>
              <a:defRPr/>
            </a:pPr>
            <a:endParaRPr lang="en-GB" dirty="0">
              <a:ea typeface="+mn-ea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" charset="0"/>
              <a:buNone/>
              <a:defRPr/>
            </a:pPr>
            <a:endParaRPr lang="en-GB" sz="2400" dirty="0">
              <a:ea typeface="+mn-ea"/>
              <a:cs typeface="+mn-cs"/>
            </a:endParaRPr>
          </a:p>
        </p:txBody>
      </p:sp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>
          <a:xfrm>
            <a:off x="2555875" y="188913"/>
            <a:ext cx="4114800" cy="7016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>
                <a:solidFill>
                  <a:schemeClr val="bg1">
                    <a:lumMod val="75000"/>
                    <a:lumOff val="25000"/>
                  </a:schemeClr>
                </a:solidFill>
                <a:latin typeface="Calibri" charset="0"/>
                <a:ea typeface="+mj-ea"/>
              </a:rPr>
              <a:t>Conclusions</a:t>
            </a:r>
          </a:p>
        </p:txBody>
      </p:sp>
      <p:sp>
        <p:nvSpPr>
          <p:cNvPr id="54275" name="TextBox 1"/>
          <p:cNvSpPr txBox="1">
            <a:spLocks noChangeArrowheads="1"/>
          </p:cNvSpPr>
          <p:nvPr/>
        </p:nvSpPr>
        <p:spPr bwMode="auto">
          <a:xfrm>
            <a:off x="4763" y="1412875"/>
            <a:ext cx="88931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1"/>
            <a:endParaRPr lang="en-US"/>
          </a:p>
          <a:p>
            <a:pPr>
              <a:buFontTx/>
              <a:buChar char="-"/>
            </a:pPr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23528" y="1700808"/>
            <a:ext cx="86409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dirty="0" smtClean="0"/>
              <a:t>Many test are available but every test has his pitfalls</a:t>
            </a:r>
          </a:p>
          <a:p>
            <a:pPr marL="342900" indent="-342900">
              <a:buFontTx/>
              <a:buChar char="-"/>
            </a:pPr>
            <a:r>
              <a:rPr lang="en-US" dirty="0" smtClean="0"/>
              <a:t>Easy and fast testing for classic </a:t>
            </a:r>
            <a:r>
              <a:rPr lang="en-US" dirty="0" err="1" smtClean="0"/>
              <a:t>galactosemia</a:t>
            </a:r>
            <a:r>
              <a:rPr lang="en-US" dirty="0" smtClean="0"/>
              <a:t> without column </a:t>
            </a:r>
          </a:p>
          <a:p>
            <a:pPr marL="342900" indent="-342900">
              <a:buFontTx/>
              <a:buChar char="-"/>
            </a:pPr>
            <a:r>
              <a:rPr lang="en-US" dirty="0" smtClean="0"/>
              <a:t>Other types of </a:t>
            </a:r>
            <a:r>
              <a:rPr lang="en-US" dirty="0" err="1" smtClean="0"/>
              <a:t>galactosemia</a:t>
            </a:r>
            <a:r>
              <a:rPr lang="en-US" dirty="0" smtClean="0"/>
              <a:t> can be tested with a short column LC/MSMS method</a:t>
            </a:r>
          </a:p>
          <a:p>
            <a:pPr marL="800100" lvl="1" indent="-342900">
              <a:buFont typeface="Wingdings" charset="0"/>
              <a:buChar char="à"/>
            </a:pPr>
            <a:r>
              <a:rPr lang="en-US" dirty="0" smtClean="0">
                <a:sym typeface="Wingdings"/>
              </a:rPr>
              <a:t>Short time</a:t>
            </a:r>
          </a:p>
          <a:p>
            <a:pPr marL="800100" lvl="1" indent="-342900">
              <a:buFont typeface="Wingdings" charset="0"/>
              <a:buChar char="à"/>
            </a:pPr>
            <a:r>
              <a:rPr lang="en-US" dirty="0" smtClean="0">
                <a:sym typeface="Wingdings"/>
              </a:rPr>
              <a:t>More specific</a:t>
            </a:r>
          </a:p>
          <a:p>
            <a:pPr marL="800100" lvl="1" indent="-342900">
              <a:buFont typeface="Wingdings" charset="0"/>
              <a:buChar char="à"/>
            </a:pPr>
            <a:r>
              <a:rPr lang="en-US" dirty="0" smtClean="0">
                <a:sym typeface="Wingdings"/>
              </a:rPr>
              <a:t>Relative low cost</a:t>
            </a:r>
            <a:endParaRPr lang="en-US" dirty="0" smtClean="0"/>
          </a:p>
          <a:p>
            <a:pPr marL="342900" indent="-342900">
              <a:buFontTx/>
              <a:buChar char="-"/>
            </a:pP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>
          <a:xfrm>
            <a:off x="2555875" y="188913"/>
            <a:ext cx="4114800" cy="7016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GB" dirty="0">
              <a:solidFill>
                <a:schemeClr val="bg1">
                  <a:lumMod val="75000"/>
                  <a:lumOff val="25000"/>
                </a:schemeClr>
              </a:solidFill>
              <a:latin typeface="Calibri" charset="0"/>
              <a:ea typeface="+mj-ea"/>
            </a:endParaRPr>
          </a:p>
        </p:txBody>
      </p:sp>
      <p:sp>
        <p:nvSpPr>
          <p:cNvPr id="54275" name="TextBox 1"/>
          <p:cNvSpPr txBox="1">
            <a:spLocks noChangeArrowheads="1"/>
          </p:cNvSpPr>
          <p:nvPr/>
        </p:nvSpPr>
        <p:spPr bwMode="auto">
          <a:xfrm>
            <a:off x="4763" y="1412875"/>
            <a:ext cx="88931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1"/>
            <a:endParaRPr lang="en-US"/>
          </a:p>
          <a:p>
            <a:pPr>
              <a:buFontTx/>
              <a:buChar char="-"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236938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2411413" y="260350"/>
            <a:ext cx="4114800" cy="701675"/>
          </a:xfrm>
          <a:solidFill>
            <a:schemeClr val="bg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charset="0"/>
                <a:ea typeface="+mj-ea"/>
              </a:rPr>
              <a:t>Galactosemia</a:t>
            </a:r>
            <a:r>
              <a:rPr lang="en-GB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charset="0"/>
                <a:ea typeface="+mj-ea"/>
              </a:rPr>
              <a:t>: the tests</a:t>
            </a:r>
            <a:endParaRPr lang="en-GB" dirty="0">
              <a:solidFill>
                <a:schemeClr val="bg1">
                  <a:lumMod val="75000"/>
                  <a:lumOff val="25000"/>
                </a:schemeClr>
              </a:solidFill>
              <a:latin typeface="Calibri" charset="0"/>
              <a:ea typeface="+mj-e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0825" y="1477963"/>
            <a:ext cx="8713788" cy="538609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Tests include:</a:t>
            </a:r>
          </a:p>
          <a:p>
            <a:pPr>
              <a:defRPr/>
            </a:pPr>
            <a:endParaRPr lang="en-US" dirty="0"/>
          </a:p>
          <a:p>
            <a:pPr marL="342900" indent="-342900">
              <a:buFont typeface="Arial"/>
              <a:buChar char="•"/>
              <a:defRPr/>
            </a:pPr>
            <a:r>
              <a:rPr lang="en-US" dirty="0"/>
              <a:t>Blood culture for bacteria infection (E. coli sepsis)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en-US" dirty="0"/>
              <a:t>Enzyme activity in the red blood cells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en-US" dirty="0" err="1"/>
              <a:t>G</a:t>
            </a:r>
            <a:r>
              <a:rPr lang="en-US" dirty="0" err="1" smtClean="0"/>
              <a:t>alactidol</a:t>
            </a:r>
            <a:r>
              <a:rPr lang="en-US" dirty="0" smtClean="0"/>
              <a:t> </a:t>
            </a:r>
            <a:r>
              <a:rPr lang="en-US" dirty="0"/>
              <a:t>in the urine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en-US" dirty="0"/>
              <a:t>Prenatal diagnosis by directly measuring the enzyme   galactose-1-phosphate </a:t>
            </a:r>
            <a:r>
              <a:rPr lang="en-US" dirty="0" err="1"/>
              <a:t>uridyl</a:t>
            </a:r>
            <a:r>
              <a:rPr lang="en-US" dirty="0"/>
              <a:t> </a:t>
            </a:r>
            <a:r>
              <a:rPr lang="en-US" dirty="0" err="1"/>
              <a:t>transferase</a:t>
            </a:r>
            <a:endParaRPr lang="en-US" dirty="0"/>
          </a:p>
          <a:p>
            <a:pPr marL="342900" indent="-342900">
              <a:buFont typeface="Arial"/>
              <a:buChar char="•"/>
              <a:defRPr/>
            </a:pPr>
            <a:r>
              <a:rPr lang="en-US" dirty="0"/>
              <a:t>Erythrocyte galactose-1-phosphate measurement by GC-</a:t>
            </a:r>
            <a:r>
              <a:rPr lang="en-US" dirty="0" smtClean="0"/>
              <a:t>MS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en-US" dirty="0" smtClean="0"/>
              <a:t>Breath test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en-US" dirty="0" smtClean="0"/>
              <a:t>Tubular function</a:t>
            </a:r>
            <a:endParaRPr lang="en-US" dirty="0"/>
          </a:p>
          <a:p>
            <a:pPr>
              <a:defRPr/>
            </a:pPr>
            <a:endParaRPr lang="en-US" dirty="0"/>
          </a:p>
          <a:p>
            <a:pPr marL="342900" indent="-342900">
              <a:buFont typeface="Arial"/>
              <a:buChar char="•"/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   </a:t>
            </a:r>
          </a:p>
          <a:p>
            <a:pPr>
              <a:defRPr/>
            </a:pPr>
            <a:endParaRPr lang="en-US" sz="1600" dirty="0"/>
          </a:p>
          <a:p>
            <a:pPr algn="r">
              <a:defRPr/>
            </a:pPr>
            <a:r>
              <a:rPr lang="en-US" sz="1600" i="1" dirty="0"/>
              <a:t>(</a:t>
            </a:r>
            <a:r>
              <a:rPr lang="en-US" sz="1600" i="1" dirty="0" err="1"/>
              <a:t>Pubmed</a:t>
            </a:r>
            <a:r>
              <a:rPr lang="en-US" sz="1600" i="1" dirty="0"/>
              <a:t> Health 2011)</a:t>
            </a:r>
          </a:p>
        </p:txBody>
      </p:sp>
    </p:spTree>
    <p:extLst>
      <p:ext uri="{BB962C8B-B14F-4D97-AF65-F5344CB8AC3E}">
        <p14:creationId xmlns:p14="http://schemas.microsoft.com/office/powerpoint/2010/main" val="240178290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713" y="260350"/>
            <a:ext cx="5184775" cy="701675"/>
          </a:xfrm>
          <a:solidFill>
            <a:schemeClr val="bg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charset="0"/>
                <a:ea typeface="+mj-ea"/>
              </a:rPr>
              <a:t>Galactosemia</a:t>
            </a:r>
            <a:r>
              <a:rPr lang="en-GB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charset="0"/>
                <a:ea typeface="+mj-ea"/>
              </a:rPr>
              <a:t>: the tests and their pitfalls</a:t>
            </a:r>
            <a:endParaRPr lang="en-GB" dirty="0">
              <a:solidFill>
                <a:schemeClr val="bg1">
                  <a:lumMod val="75000"/>
                  <a:lumOff val="25000"/>
                </a:schemeClr>
              </a:solidFill>
              <a:latin typeface="Calibri" charset="0"/>
              <a:ea typeface="+mj-e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3850" y="1268413"/>
            <a:ext cx="8351838" cy="56943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buFont typeface="+mj-lt"/>
              <a:buAutoNum type="arabicPeriod" startAt="4"/>
              <a:defRPr/>
            </a:pPr>
            <a:r>
              <a:rPr lang="en-US" u="sng" dirty="0"/>
              <a:t>Florida test:</a:t>
            </a:r>
          </a:p>
          <a:p>
            <a:pPr>
              <a:defRPr/>
            </a:pPr>
            <a:endParaRPr lang="en-US" u="sng" dirty="0"/>
          </a:p>
          <a:p>
            <a:pPr marL="342900" indent="-342900">
              <a:buFontTx/>
              <a:buChar char="-"/>
              <a:defRPr/>
            </a:pPr>
            <a:r>
              <a:rPr lang="en-US" dirty="0"/>
              <a:t>A simplified ‘breath’ test</a:t>
            </a:r>
          </a:p>
          <a:p>
            <a:pPr marL="342900" indent="-342900">
              <a:buFont typeface="Wingdings" charset="0"/>
              <a:buChar char="à"/>
              <a:defRPr/>
            </a:pPr>
            <a:r>
              <a:rPr lang="en-US" dirty="0">
                <a:sym typeface="Wingdings"/>
              </a:rPr>
              <a:t>Quantification of body oxidation of </a:t>
            </a:r>
            <a:r>
              <a:rPr lang="en-US" baseline="30000" dirty="0">
                <a:sym typeface="Wingdings"/>
              </a:rPr>
              <a:t>13</a:t>
            </a:r>
            <a:r>
              <a:rPr lang="en-US" dirty="0">
                <a:sym typeface="Wingdings"/>
              </a:rPr>
              <a:t>C D-</a:t>
            </a:r>
            <a:r>
              <a:rPr lang="en-US" dirty="0" err="1">
                <a:sym typeface="Wingdings"/>
              </a:rPr>
              <a:t>galactose</a:t>
            </a:r>
            <a:r>
              <a:rPr lang="en-US" dirty="0">
                <a:sym typeface="Wingdings"/>
              </a:rPr>
              <a:t> to </a:t>
            </a:r>
            <a:r>
              <a:rPr lang="en-US" baseline="30000" dirty="0">
                <a:sym typeface="Wingdings"/>
              </a:rPr>
              <a:t>13</a:t>
            </a:r>
            <a:r>
              <a:rPr lang="en-US" dirty="0">
                <a:sym typeface="Wingdings"/>
              </a:rPr>
              <a:t>CO</a:t>
            </a:r>
            <a:r>
              <a:rPr lang="en-US" baseline="-25000" dirty="0">
                <a:sym typeface="Wingdings"/>
              </a:rPr>
              <a:t>2</a:t>
            </a:r>
            <a:endParaRPr lang="en-US" baseline="-25000" dirty="0"/>
          </a:p>
          <a:p>
            <a:pPr marL="342900" indent="-342900">
              <a:buFont typeface="Wingdings" charset="0"/>
              <a:buChar char="à"/>
              <a:defRPr/>
            </a:pPr>
            <a:r>
              <a:rPr lang="en-US" dirty="0"/>
              <a:t>Increase of TBGO to CO</a:t>
            </a:r>
            <a:r>
              <a:rPr lang="en-US" baseline="-25000" dirty="0"/>
              <a:t>2</a:t>
            </a:r>
          </a:p>
          <a:p>
            <a:pPr marL="342900" indent="-342900">
              <a:buFont typeface="Wingdings" charset="0"/>
              <a:buChar char="à"/>
              <a:defRPr/>
            </a:pPr>
            <a:r>
              <a:rPr lang="en-US" dirty="0"/>
              <a:t>Less than 2% of </a:t>
            </a:r>
            <a:r>
              <a:rPr lang="en-US" baseline="30000" dirty="0"/>
              <a:t>13</a:t>
            </a:r>
            <a:r>
              <a:rPr lang="en-US" dirty="0"/>
              <a:t>C = </a:t>
            </a:r>
            <a:r>
              <a:rPr lang="en-US" dirty="0" err="1"/>
              <a:t>galactosemia</a:t>
            </a:r>
            <a:endParaRPr lang="en-US" baseline="-25000" dirty="0"/>
          </a:p>
          <a:p>
            <a:pPr marL="342900" indent="-342900">
              <a:buFontTx/>
              <a:buChar char="-"/>
              <a:defRPr/>
            </a:pPr>
            <a:r>
              <a:rPr lang="en-US" dirty="0"/>
              <a:t>Age specific normal data</a:t>
            </a:r>
          </a:p>
          <a:p>
            <a:pPr marL="342900" indent="-342900">
              <a:buFontTx/>
              <a:buChar char="-"/>
              <a:defRPr/>
            </a:pPr>
            <a:r>
              <a:rPr lang="en-US" dirty="0"/>
              <a:t>No blood is necessary</a:t>
            </a:r>
          </a:p>
          <a:p>
            <a:pPr marL="342900" indent="-342900">
              <a:buFontTx/>
              <a:buChar char="-"/>
              <a:defRPr/>
            </a:pPr>
            <a:r>
              <a:rPr lang="en-US" dirty="0"/>
              <a:t>Can be performed by nurse before baby leaves</a:t>
            </a:r>
          </a:p>
          <a:p>
            <a:pPr marL="342900" indent="-342900">
              <a:buFontTx/>
              <a:buChar char="-"/>
              <a:defRPr/>
            </a:pPr>
            <a:r>
              <a:rPr lang="en-US" dirty="0"/>
              <a:t>Pitfalls: gas isotope ratio mass spectrometer is expensive and alternative technologies are low in sensitivity </a:t>
            </a:r>
          </a:p>
          <a:p>
            <a:pPr>
              <a:defRPr/>
            </a:pPr>
            <a:endParaRPr lang="en-US" baseline="-25000" dirty="0"/>
          </a:p>
          <a:p>
            <a:pPr marL="342900" indent="-342900">
              <a:buFontTx/>
              <a:buChar char="-"/>
              <a:defRPr/>
            </a:pPr>
            <a:endParaRPr lang="en-US" dirty="0"/>
          </a:p>
          <a:p>
            <a:pPr algn="r">
              <a:defRPr/>
            </a:pPr>
            <a:endParaRPr lang="en-US" sz="1200" i="1" dirty="0"/>
          </a:p>
          <a:p>
            <a:pPr algn="r">
              <a:defRPr/>
            </a:pPr>
            <a:r>
              <a:rPr lang="en-US" sz="1600" i="1" dirty="0"/>
              <a:t>(</a:t>
            </a:r>
            <a:r>
              <a:rPr lang="en-US" sz="1600" i="1" dirty="0" err="1"/>
              <a:t>Barbouth</a:t>
            </a:r>
            <a:r>
              <a:rPr lang="en-US" sz="1600" i="1" dirty="0"/>
              <a:t> DS 2007)</a:t>
            </a:r>
          </a:p>
        </p:txBody>
      </p:sp>
    </p:spTree>
    <p:extLst>
      <p:ext uri="{BB962C8B-B14F-4D97-AF65-F5344CB8AC3E}">
        <p14:creationId xmlns:p14="http://schemas.microsoft.com/office/powerpoint/2010/main" val="1394580940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2411413" y="260350"/>
            <a:ext cx="4114800" cy="701675"/>
          </a:xfrm>
          <a:solidFill>
            <a:schemeClr val="bg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charset="0"/>
                <a:ea typeface="+mj-ea"/>
              </a:rPr>
              <a:t>Galactosemia</a:t>
            </a:r>
            <a:r>
              <a:rPr lang="en-GB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charset="0"/>
                <a:ea typeface="+mj-ea"/>
              </a:rPr>
              <a:t>: the pathway</a:t>
            </a:r>
            <a:endParaRPr lang="en-GB" dirty="0">
              <a:solidFill>
                <a:schemeClr val="bg1">
                  <a:lumMod val="75000"/>
                  <a:lumOff val="25000"/>
                </a:schemeClr>
              </a:solidFill>
              <a:latin typeface="Calibri" charset="0"/>
              <a:ea typeface="+mj-ea"/>
            </a:endParaRPr>
          </a:p>
        </p:txBody>
      </p:sp>
      <p:pic>
        <p:nvPicPr>
          <p:cNvPr id="31746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484313"/>
            <a:ext cx="7345362" cy="513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7235825" y="1989138"/>
            <a:ext cx="504825" cy="28733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372225" y="3860800"/>
            <a:ext cx="503238" cy="3603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443663" y="2492375"/>
            <a:ext cx="288925" cy="431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2411413" y="260350"/>
            <a:ext cx="4114800" cy="701675"/>
          </a:xfrm>
          <a:solidFill>
            <a:schemeClr val="bg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charset="0"/>
                <a:ea typeface="+mj-ea"/>
              </a:rPr>
              <a:t>Galactosemia</a:t>
            </a:r>
            <a:r>
              <a:rPr lang="en-GB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charset="0"/>
                <a:ea typeface="+mj-ea"/>
              </a:rPr>
              <a:t>: the pathway</a:t>
            </a:r>
            <a:endParaRPr lang="en-GB" dirty="0">
              <a:solidFill>
                <a:schemeClr val="bg1">
                  <a:lumMod val="75000"/>
                  <a:lumOff val="25000"/>
                </a:schemeClr>
              </a:solidFill>
              <a:latin typeface="Calibri" charset="0"/>
              <a:ea typeface="+mj-e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1484784"/>
            <a:ext cx="7200800" cy="504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340639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2411413" y="260350"/>
            <a:ext cx="4114800" cy="701675"/>
          </a:xfrm>
          <a:solidFill>
            <a:schemeClr val="bg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charset="0"/>
                <a:ea typeface="+mj-ea"/>
              </a:rPr>
              <a:t>Galactosemia</a:t>
            </a:r>
            <a:r>
              <a:rPr lang="en-GB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charset="0"/>
                <a:ea typeface="+mj-ea"/>
              </a:rPr>
              <a:t>: the disease</a:t>
            </a:r>
            <a:endParaRPr lang="en-GB" dirty="0">
              <a:solidFill>
                <a:schemeClr val="bg1">
                  <a:lumMod val="75000"/>
                  <a:lumOff val="25000"/>
                </a:schemeClr>
              </a:solidFill>
              <a:latin typeface="Calibri" charset="0"/>
              <a:ea typeface="+mj-e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0825" y="1484313"/>
            <a:ext cx="8713788" cy="5663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u="sng" dirty="0" smtClean="0"/>
              <a:t>A) Classic (GALT-</a:t>
            </a:r>
            <a:r>
              <a:rPr lang="en-US" u="sng" dirty="0"/>
              <a:t>G</a:t>
            </a:r>
            <a:r>
              <a:rPr lang="en-US" u="sng" dirty="0" smtClean="0"/>
              <a:t>ALE)</a:t>
            </a:r>
          </a:p>
          <a:p>
            <a:pPr marL="342900" indent="-342900">
              <a:buFontTx/>
              <a:buChar char="-"/>
              <a:defRPr/>
            </a:pPr>
            <a:r>
              <a:rPr lang="en-US" dirty="0" smtClean="0"/>
              <a:t>Deficiencies </a:t>
            </a:r>
            <a:r>
              <a:rPr lang="en-US" dirty="0"/>
              <a:t>in the enzyme </a:t>
            </a:r>
            <a:r>
              <a:rPr lang="en-US" dirty="0" smtClean="0"/>
              <a:t>cause:</a:t>
            </a:r>
            <a:endParaRPr lang="en-US" dirty="0"/>
          </a:p>
          <a:p>
            <a:pPr marL="342900" indent="-342900">
              <a:buFont typeface="Wingdings" charset="0"/>
              <a:buChar char="à"/>
              <a:defRPr/>
            </a:pPr>
            <a:r>
              <a:rPr lang="en-US" dirty="0">
                <a:sym typeface="Wingdings"/>
              </a:rPr>
              <a:t>Accumulation of </a:t>
            </a:r>
            <a:r>
              <a:rPr lang="en-US" dirty="0" err="1">
                <a:sym typeface="Wingdings"/>
              </a:rPr>
              <a:t>galactose</a:t>
            </a:r>
            <a:r>
              <a:rPr lang="en-US" dirty="0">
                <a:sym typeface="Wingdings"/>
              </a:rPr>
              <a:t> in the blood and urine</a:t>
            </a:r>
          </a:p>
          <a:p>
            <a:pPr marL="342900" indent="-342900">
              <a:buFont typeface="Wingdings" charset="0"/>
              <a:buChar char="à"/>
              <a:defRPr/>
            </a:pPr>
            <a:r>
              <a:rPr lang="en-US" dirty="0">
                <a:sym typeface="Wingdings"/>
              </a:rPr>
              <a:t>High intracellular levels of galactose-1-phosphate</a:t>
            </a:r>
          </a:p>
          <a:p>
            <a:pPr marL="342900" indent="-342900">
              <a:buFont typeface="Wingdings" charset="0"/>
              <a:buChar char="à"/>
              <a:defRPr/>
            </a:pPr>
            <a:r>
              <a:rPr lang="en-US" dirty="0">
                <a:sym typeface="Wingdings"/>
              </a:rPr>
              <a:t>Toxic for several </a:t>
            </a:r>
            <a:r>
              <a:rPr lang="en-US" dirty="0" smtClean="0">
                <a:sym typeface="Wingdings"/>
              </a:rPr>
              <a:t>tissues </a:t>
            </a:r>
            <a:r>
              <a:rPr lang="en-US" dirty="0">
                <a:sym typeface="Wingdings"/>
              </a:rPr>
              <a:t>(liver, brain and renal </a:t>
            </a:r>
            <a:r>
              <a:rPr lang="en-US" dirty="0" smtClean="0">
                <a:sym typeface="Wingdings"/>
              </a:rPr>
              <a:t>tubules</a:t>
            </a:r>
            <a:r>
              <a:rPr lang="en-US" dirty="0">
                <a:sym typeface="Wingdings"/>
              </a:rPr>
              <a:t>)</a:t>
            </a:r>
          </a:p>
          <a:p>
            <a:pPr>
              <a:defRPr/>
            </a:pPr>
            <a:endParaRPr lang="en-US" dirty="0">
              <a:sym typeface="Wingdings"/>
            </a:endParaRPr>
          </a:p>
          <a:p>
            <a:pPr marL="342900" indent="-342900">
              <a:buFontTx/>
              <a:buChar char="-"/>
              <a:defRPr/>
            </a:pPr>
            <a:r>
              <a:rPr lang="en-US" dirty="0">
                <a:sym typeface="Wingdings"/>
              </a:rPr>
              <a:t>Described by Von </a:t>
            </a:r>
            <a:r>
              <a:rPr lang="en-US" dirty="0" err="1">
                <a:sym typeface="Wingdings"/>
              </a:rPr>
              <a:t>Reuss</a:t>
            </a:r>
            <a:r>
              <a:rPr lang="en-US" dirty="0">
                <a:sym typeface="Wingdings"/>
              </a:rPr>
              <a:t> as early as </a:t>
            </a:r>
            <a:r>
              <a:rPr lang="en-US" dirty="0" smtClean="0">
                <a:sym typeface="Wingdings"/>
              </a:rPr>
              <a:t>1908</a:t>
            </a:r>
            <a:endParaRPr lang="en-US" dirty="0">
              <a:sym typeface="Wingdings"/>
            </a:endParaRPr>
          </a:p>
          <a:p>
            <a:pPr marL="342900" indent="-342900">
              <a:buFontTx/>
              <a:buChar char="-"/>
              <a:defRPr/>
            </a:pPr>
            <a:r>
              <a:rPr lang="en-US" dirty="0">
                <a:sym typeface="Wingdings"/>
              </a:rPr>
              <a:t>Clinical symptoms:</a:t>
            </a:r>
          </a:p>
          <a:p>
            <a:pPr marL="800100" lvl="1" indent="-342900">
              <a:buFont typeface="Arial"/>
              <a:buChar char="•"/>
              <a:defRPr/>
            </a:pPr>
            <a:r>
              <a:rPr lang="en-US" dirty="0">
                <a:sym typeface="Wingdings"/>
              </a:rPr>
              <a:t>Failure to thrive</a:t>
            </a:r>
          </a:p>
          <a:p>
            <a:pPr marL="800100" lvl="1" indent="-342900">
              <a:buFont typeface="Arial"/>
              <a:buChar char="•"/>
              <a:defRPr/>
            </a:pPr>
            <a:r>
              <a:rPr lang="en-US" dirty="0">
                <a:sym typeface="Wingdings"/>
              </a:rPr>
              <a:t>Vomiting</a:t>
            </a:r>
          </a:p>
          <a:p>
            <a:pPr marL="800100" lvl="1" indent="-342900">
              <a:buFont typeface="Arial"/>
              <a:buChar char="•"/>
              <a:defRPr/>
            </a:pPr>
            <a:r>
              <a:rPr lang="en-US" dirty="0">
                <a:sym typeface="Wingdings"/>
              </a:rPr>
              <a:t>Diarrhea</a:t>
            </a:r>
          </a:p>
          <a:p>
            <a:pPr marL="800100" lvl="1" indent="-342900">
              <a:buFont typeface="Arial"/>
              <a:buChar char="•"/>
              <a:defRPr/>
            </a:pPr>
            <a:r>
              <a:rPr lang="en-US" dirty="0">
                <a:sym typeface="Wingdings"/>
              </a:rPr>
              <a:t>Jaundice</a:t>
            </a:r>
          </a:p>
          <a:p>
            <a:pPr marL="800100" lvl="1" indent="-342900">
              <a:buFont typeface="Arial"/>
              <a:buChar char="•"/>
              <a:defRPr/>
            </a:pPr>
            <a:r>
              <a:rPr lang="en-US" dirty="0">
                <a:sym typeface="Wingdings"/>
              </a:rPr>
              <a:t>Lethargy</a:t>
            </a:r>
            <a:endParaRPr lang="en-US" dirty="0"/>
          </a:p>
          <a:p>
            <a:pPr algn="r">
              <a:defRPr/>
            </a:pPr>
            <a:endParaRPr lang="en-US" sz="1000" dirty="0"/>
          </a:p>
          <a:p>
            <a:pPr algn="r">
              <a:defRPr/>
            </a:pPr>
            <a:r>
              <a:rPr lang="en-US" sz="1600" i="1" dirty="0"/>
              <a:t>( Jensen UG 2001, </a:t>
            </a:r>
            <a:r>
              <a:rPr lang="en-US" sz="1600" i="1" dirty="0" err="1"/>
              <a:t>Ko</a:t>
            </a:r>
            <a:r>
              <a:rPr lang="en-US" sz="1600" i="1" dirty="0"/>
              <a:t> DH 2010 and </a:t>
            </a:r>
            <a:r>
              <a:rPr lang="en-US" sz="1600" i="1" dirty="0" err="1"/>
              <a:t>Ko</a:t>
            </a:r>
            <a:r>
              <a:rPr lang="en-US" sz="1600" i="1" dirty="0"/>
              <a:t> DH 2011)</a:t>
            </a:r>
          </a:p>
          <a:p>
            <a:pPr algn="r">
              <a:defRPr/>
            </a:pP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2411413" y="260350"/>
            <a:ext cx="4114800" cy="701675"/>
          </a:xfrm>
          <a:solidFill>
            <a:schemeClr val="bg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charset="0"/>
                <a:ea typeface="+mj-ea"/>
              </a:rPr>
              <a:t>Galactosemia</a:t>
            </a:r>
            <a:r>
              <a:rPr lang="en-GB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charset="0"/>
                <a:ea typeface="+mj-ea"/>
              </a:rPr>
              <a:t>: the disease</a:t>
            </a:r>
            <a:endParaRPr lang="en-GB" dirty="0">
              <a:solidFill>
                <a:schemeClr val="bg1">
                  <a:lumMod val="75000"/>
                  <a:lumOff val="25000"/>
                </a:schemeClr>
              </a:solidFill>
              <a:latin typeface="Calibri" charset="0"/>
              <a:ea typeface="+mj-ea"/>
            </a:endParaRPr>
          </a:p>
        </p:txBody>
      </p:sp>
      <p:pic>
        <p:nvPicPr>
          <p:cNvPr id="3584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636713"/>
            <a:ext cx="8280400" cy="488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2411413" y="260350"/>
            <a:ext cx="4114800" cy="701675"/>
          </a:xfrm>
          <a:solidFill>
            <a:schemeClr val="bg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charset="0"/>
                <a:ea typeface="+mj-ea"/>
              </a:rPr>
              <a:t>Galactosemia</a:t>
            </a:r>
            <a:r>
              <a:rPr lang="en-GB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charset="0"/>
                <a:ea typeface="+mj-ea"/>
              </a:rPr>
              <a:t>: treatment</a:t>
            </a:r>
            <a:endParaRPr lang="en-GB" dirty="0">
              <a:solidFill>
                <a:schemeClr val="bg1">
                  <a:lumMod val="75000"/>
                  <a:lumOff val="25000"/>
                </a:schemeClr>
              </a:solidFill>
              <a:latin typeface="Calibri" charset="0"/>
              <a:ea typeface="+mj-e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750" y="1773238"/>
            <a:ext cx="8424863" cy="4894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Tx/>
              <a:buChar char="-"/>
              <a:defRPr/>
            </a:pPr>
            <a:r>
              <a:rPr lang="en-US" dirty="0"/>
              <a:t>Lactose and </a:t>
            </a:r>
            <a:r>
              <a:rPr lang="en-US" dirty="0" err="1"/>
              <a:t>galactose</a:t>
            </a:r>
            <a:r>
              <a:rPr lang="en-US" dirty="0"/>
              <a:t>-free diet</a:t>
            </a:r>
          </a:p>
          <a:p>
            <a:pPr marL="342900" indent="-342900">
              <a:buFontTx/>
              <a:buChar char="-"/>
              <a:defRPr/>
            </a:pPr>
            <a:r>
              <a:rPr lang="en-US" dirty="0"/>
              <a:t>Special lactose-free formula</a:t>
            </a:r>
          </a:p>
          <a:p>
            <a:pPr marL="342900" indent="-342900">
              <a:buFontTx/>
              <a:buChar char="-"/>
              <a:defRPr/>
            </a:pPr>
            <a:r>
              <a:rPr lang="en-US" dirty="0"/>
              <a:t>Calcium supplements: calcium intake may be low due to absence of milk products in the diet</a:t>
            </a:r>
          </a:p>
          <a:p>
            <a:pPr marL="342900" indent="-342900">
              <a:buFontTx/>
              <a:buChar char="-"/>
              <a:defRPr/>
            </a:pPr>
            <a:r>
              <a:rPr lang="en-US" dirty="0" err="1"/>
              <a:t>Galactokinase</a:t>
            </a:r>
            <a:r>
              <a:rPr lang="en-US" dirty="0"/>
              <a:t> inhibitors</a:t>
            </a:r>
          </a:p>
          <a:p>
            <a:pPr>
              <a:defRPr/>
            </a:pPr>
            <a:endParaRPr lang="en-US" dirty="0"/>
          </a:p>
          <a:p>
            <a:pPr marL="342900" indent="-342900">
              <a:buFontTx/>
              <a:buChar char="-"/>
              <a:defRPr/>
            </a:pPr>
            <a:r>
              <a:rPr lang="en-US" dirty="0"/>
              <a:t>Medic-alert bracelets</a:t>
            </a:r>
          </a:p>
          <a:p>
            <a:pPr marL="342900" indent="-342900">
              <a:buFontTx/>
              <a:buChar char="-"/>
              <a:defRPr/>
            </a:pPr>
            <a:r>
              <a:rPr lang="en-US" dirty="0"/>
              <a:t>Monitoring health:</a:t>
            </a:r>
          </a:p>
          <a:p>
            <a:pPr marL="800100" lvl="1" indent="-342900">
              <a:buFont typeface="Arial"/>
              <a:buChar char="•"/>
              <a:defRPr/>
            </a:pPr>
            <a:r>
              <a:rPr lang="en-US" dirty="0"/>
              <a:t>Regular blood and urine tests</a:t>
            </a:r>
          </a:p>
          <a:p>
            <a:pPr marL="800100" lvl="1" indent="-342900">
              <a:buFont typeface="Arial"/>
              <a:buChar char="•"/>
              <a:defRPr/>
            </a:pPr>
            <a:r>
              <a:rPr lang="en-US" dirty="0"/>
              <a:t>Evaluation of mental development</a:t>
            </a:r>
          </a:p>
          <a:p>
            <a:pPr marL="800100" lvl="1" indent="-342900">
              <a:buFont typeface="Arial"/>
              <a:buChar char="•"/>
              <a:defRPr/>
            </a:pPr>
            <a:r>
              <a:rPr lang="en-US" dirty="0"/>
              <a:t>Evaluation of language skills</a:t>
            </a:r>
          </a:p>
          <a:p>
            <a:pPr marL="800100" lvl="1" indent="-342900">
              <a:buFontTx/>
              <a:buChar char="-"/>
              <a:defRPr/>
            </a:pPr>
            <a:endParaRPr lang="en-US" dirty="0"/>
          </a:p>
          <a:p>
            <a:pPr lvl="1">
              <a:defRPr/>
            </a:pPr>
            <a:r>
              <a:rPr lang="en-US" sz="1600" i="1" dirty="0"/>
              <a:t>(</a:t>
            </a:r>
            <a:r>
              <a:rPr lang="en-US" sz="1600" i="1" dirty="0" err="1"/>
              <a:t>Wierenga</a:t>
            </a:r>
            <a:r>
              <a:rPr lang="en-US" sz="1600" i="1" dirty="0"/>
              <a:t> KJ 2008)</a:t>
            </a:r>
          </a:p>
        </p:txBody>
      </p:sp>
      <p:pic>
        <p:nvPicPr>
          <p:cNvPr id="37891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4365625"/>
            <a:ext cx="2108200" cy="207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2411413" y="260350"/>
            <a:ext cx="4114800" cy="701675"/>
          </a:xfrm>
          <a:solidFill>
            <a:schemeClr val="bg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charset="0"/>
                <a:ea typeface="+mj-ea"/>
              </a:rPr>
              <a:t>Galactosemia</a:t>
            </a:r>
            <a:r>
              <a:rPr lang="en-GB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charset="0"/>
                <a:ea typeface="+mj-ea"/>
              </a:rPr>
              <a:t>: long term complications</a:t>
            </a:r>
            <a:endParaRPr lang="en-GB" dirty="0">
              <a:solidFill>
                <a:schemeClr val="bg1">
                  <a:lumMod val="75000"/>
                  <a:lumOff val="25000"/>
                </a:schemeClr>
              </a:solidFill>
              <a:latin typeface="Calibri" charset="0"/>
              <a:ea typeface="+mj-e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700213"/>
            <a:ext cx="8964613" cy="5140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Tx/>
              <a:buChar char="-"/>
              <a:defRPr/>
            </a:pPr>
            <a:r>
              <a:rPr lang="en-US" dirty="0"/>
              <a:t>Speech and learning difficulties</a:t>
            </a:r>
          </a:p>
          <a:p>
            <a:pPr marL="342900" indent="-342900">
              <a:buFontTx/>
              <a:buChar char="-"/>
              <a:defRPr/>
            </a:pPr>
            <a:r>
              <a:rPr lang="en-US" dirty="0"/>
              <a:t>Behavior</a:t>
            </a:r>
          </a:p>
          <a:p>
            <a:pPr marL="342900" indent="-342900">
              <a:buFontTx/>
              <a:buChar char="-"/>
              <a:defRPr/>
            </a:pPr>
            <a:r>
              <a:rPr lang="en-US" dirty="0"/>
              <a:t>Ovarian failure</a:t>
            </a:r>
          </a:p>
          <a:p>
            <a:pPr marL="342900" indent="-342900">
              <a:buFontTx/>
              <a:buChar char="-"/>
              <a:defRPr/>
            </a:pPr>
            <a:r>
              <a:rPr lang="en-US" dirty="0"/>
              <a:t>Ataxia and tremor</a:t>
            </a:r>
          </a:p>
          <a:p>
            <a:pPr marL="342900" indent="-342900">
              <a:buFontTx/>
              <a:buChar char="-"/>
              <a:defRPr/>
            </a:pPr>
            <a:r>
              <a:rPr lang="en-US" dirty="0"/>
              <a:t>MRI abnormalities</a:t>
            </a:r>
          </a:p>
          <a:p>
            <a:pPr marL="342900" indent="-342900">
              <a:buFontTx/>
              <a:buChar char="-"/>
              <a:defRPr/>
            </a:pPr>
            <a:r>
              <a:rPr lang="en-US" dirty="0"/>
              <a:t>Osteopenia</a:t>
            </a:r>
          </a:p>
          <a:p>
            <a:pPr marL="342900" indent="-342900">
              <a:buFontTx/>
              <a:buChar char="-"/>
              <a:defRPr/>
            </a:pPr>
            <a:r>
              <a:rPr lang="en-US" dirty="0"/>
              <a:t>Growth may be delayed</a:t>
            </a:r>
          </a:p>
          <a:p>
            <a:pPr marL="342900" indent="-342900">
              <a:buFontTx/>
              <a:buChar char="-"/>
              <a:defRPr/>
            </a:pPr>
            <a:endParaRPr lang="en-US" dirty="0"/>
          </a:p>
          <a:p>
            <a:pPr marL="342900" indent="-342900">
              <a:buFontTx/>
              <a:buChar char="-"/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Only recent years have we come to appreciate persistent complications in treated </a:t>
            </a:r>
            <a:r>
              <a:rPr lang="en-US" dirty="0" err="1"/>
              <a:t>galactosemics</a:t>
            </a:r>
            <a:endParaRPr lang="en-US" dirty="0"/>
          </a:p>
          <a:p>
            <a:pPr algn="r">
              <a:defRPr/>
            </a:pPr>
            <a:r>
              <a:rPr lang="en-US" sz="1600" dirty="0"/>
              <a:t>(Hughes 2008, Kaufman 1993 and Steiner RD 2012)</a:t>
            </a:r>
          </a:p>
        </p:txBody>
      </p:sp>
      <p:pic>
        <p:nvPicPr>
          <p:cNvPr id="3993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438" y="1484313"/>
            <a:ext cx="4246562" cy="421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2411413" y="260350"/>
            <a:ext cx="4114800" cy="701675"/>
          </a:xfrm>
          <a:solidFill>
            <a:schemeClr val="bg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charset="0"/>
                <a:ea typeface="+mj-ea"/>
              </a:rPr>
              <a:t>Galactosemia</a:t>
            </a:r>
            <a:r>
              <a:rPr lang="en-GB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charset="0"/>
                <a:ea typeface="+mj-ea"/>
              </a:rPr>
              <a:t>: the disease</a:t>
            </a:r>
            <a:endParaRPr lang="en-GB" dirty="0">
              <a:solidFill>
                <a:schemeClr val="bg1">
                  <a:lumMod val="75000"/>
                  <a:lumOff val="25000"/>
                </a:schemeClr>
              </a:solidFill>
              <a:latin typeface="Calibri" charset="0"/>
              <a:ea typeface="+mj-e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0825" y="1484313"/>
            <a:ext cx="8713788" cy="455509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u="sng" dirty="0" smtClean="0"/>
              <a:t>B) Mild </a:t>
            </a:r>
            <a:r>
              <a:rPr lang="en-US" u="sng" dirty="0"/>
              <a:t>(</a:t>
            </a:r>
            <a:r>
              <a:rPr lang="en-US" u="sng" dirty="0" smtClean="0"/>
              <a:t>GALK)</a:t>
            </a:r>
          </a:p>
          <a:p>
            <a:pPr>
              <a:defRPr/>
            </a:pPr>
            <a:r>
              <a:rPr lang="en-US" dirty="0" smtClean="0">
                <a:sym typeface="Wingdings"/>
              </a:rPr>
              <a:t>- </a:t>
            </a:r>
          </a:p>
          <a:p>
            <a:pPr>
              <a:defRPr/>
            </a:pPr>
            <a:r>
              <a:rPr lang="en-US" dirty="0" smtClean="0">
                <a:sym typeface="Wingdings"/>
              </a:rPr>
              <a:t>- Clinical </a:t>
            </a:r>
            <a:r>
              <a:rPr lang="en-US" dirty="0">
                <a:sym typeface="Wingdings"/>
              </a:rPr>
              <a:t>symptoms:</a:t>
            </a:r>
          </a:p>
          <a:p>
            <a:pPr marL="800100" lvl="1" indent="-342900">
              <a:buFont typeface="Arial"/>
              <a:buChar char="•"/>
              <a:defRPr/>
            </a:pPr>
            <a:r>
              <a:rPr lang="en-US" dirty="0" smtClean="0">
                <a:sym typeface="Wingdings"/>
              </a:rPr>
              <a:t>Early and severe cataracts</a:t>
            </a:r>
          </a:p>
          <a:p>
            <a:pPr lvl="1">
              <a:defRPr/>
            </a:pPr>
            <a:endParaRPr lang="en-US" dirty="0" smtClean="0">
              <a:sym typeface="Wingdings"/>
            </a:endParaRPr>
          </a:p>
          <a:p>
            <a:pPr marL="800100" lvl="1" indent="-342900">
              <a:buFont typeface="Arial"/>
              <a:buChar char="•"/>
              <a:defRPr/>
            </a:pPr>
            <a:r>
              <a:rPr lang="en-US" dirty="0" smtClean="0">
                <a:sym typeface="Wingdings"/>
              </a:rPr>
              <a:t>Mild mental retardation</a:t>
            </a:r>
          </a:p>
          <a:p>
            <a:pPr marL="800100" lvl="1" indent="-342900">
              <a:buFont typeface="Arial"/>
              <a:buChar char="•"/>
              <a:defRPr/>
            </a:pPr>
            <a:r>
              <a:rPr lang="en-US" dirty="0" smtClean="0">
                <a:sym typeface="Wingdings"/>
              </a:rPr>
              <a:t>Ataxia</a:t>
            </a:r>
          </a:p>
          <a:p>
            <a:pPr marL="800100" lvl="1" indent="-342900">
              <a:buFont typeface="Arial"/>
              <a:buChar char="•"/>
              <a:defRPr/>
            </a:pPr>
            <a:r>
              <a:rPr lang="en-US" dirty="0" smtClean="0">
                <a:sym typeface="Wingdings"/>
              </a:rPr>
              <a:t>Delays in growth</a:t>
            </a:r>
          </a:p>
          <a:p>
            <a:pPr marL="800100" lvl="1" indent="-342900">
              <a:buFont typeface="Arial"/>
              <a:buChar char="•"/>
              <a:defRPr/>
            </a:pPr>
            <a:r>
              <a:rPr lang="en-US" dirty="0" smtClean="0">
                <a:sym typeface="Wingdings"/>
              </a:rPr>
              <a:t>Speech problems or delays</a:t>
            </a:r>
          </a:p>
          <a:p>
            <a:pPr lvl="1">
              <a:defRPr/>
            </a:pPr>
            <a:endParaRPr lang="en-US" dirty="0"/>
          </a:p>
          <a:p>
            <a:pPr algn="r">
              <a:defRPr/>
            </a:pPr>
            <a:endParaRPr lang="en-US" sz="1000" dirty="0"/>
          </a:p>
          <a:p>
            <a:pPr algn="r">
              <a:defRPr/>
            </a:pPr>
            <a:r>
              <a:rPr lang="en-US" sz="1600" i="1" dirty="0"/>
              <a:t>( Jensen UG 2001, </a:t>
            </a:r>
            <a:r>
              <a:rPr lang="en-US" sz="1600" i="1" dirty="0" err="1"/>
              <a:t>Ko</a:t>
            </a:r>
            <a:r>
              <a:rPr lang="en-US" sz="1600" i="1" dirty="0"/>
              <a:t> DH 2010 and </a:t>
            </a:r>
            <a:r>
              <a:rPr lang="en-US" sz="1600" i="1" dirty="0" err="1"/>
              <a:t>Ko</a:t>
            </a:r>
            <a:r>
              <a:rPr lang="en-US" sz="1600" i="1" dirty="0"/>
              <a:t> DH 2011)</a:t>
            </a:r>
          </a:p>
          <a:p>
            <a:pPr algn="r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975405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BlackTie">
    <a:dk1>
      <a:srgbClr val="000000"/>
    </a:dk1>
    <a:lt1>
      <a:srgbClr val="FFFFFF"/>
    </a:lt1>
    <a:dk2>
      <a:srgbClr val="46464A"/>
    </a:dk2>
    <a:lt2>
      <a:srgbClr val="E3DCCF"/>
    </a:lt2>
    <a:accent1>
      <a:srgbClr val="6F6F74"/>
    </a:accent1>
    <a:accent2>
      <a:srgbClr val="A7B789"/>
    </a:accent2>
    <a:accent3>
      <a:srgbClr val="BEAE98"/>
    </a:accent3>
    <a:accent4>
      <a:srgbClr val="92A9B9"/>
    </a:accent4>
    <a:accent5>
      <a:srgbClr val="9C8265"/>
    </a:accent5>
    <a:accent6>
      <a:srgbClr val="8D6974"/>
    </a:accent6>
    <a:hlink>
      <a:srgbClr val="67AABF"/>
    </a:hlink>
    <a:folHlink>
      <a:srgbClr val="B1B5A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2881</TotalTime>
  <Words>1160</Words>
  <Application>Microsoft Macintosh PowerPoint</Application>
  <PresentationFormat>On-screen Show (4:3)</PresentationFormat>
  <Paragraphs>291</Paragraphs>
  <Slides>25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1_Office Theme</vt:lpstr>
      <vt:lpstr>BlackTie</vt:lpstr>
      <vt:lpstr>PowerPoint Presentation</vt:lpstr>
      <vt:lpstr>Galactosemia: the disease</vt:lpstr>
      <vt:lpstr>Galactosemia: the pathway</vt:lpstr>
      <vt:lpstr>Galactosemia: the pathway</vt:lpstr>
      <vt:lpstr>Galactosemia: the disease</vt:lpstr>
      <vt:lpstr>Galactosemia: the disease</vt:lpstr>
      <vt:lpstr>Galactosemia: treatment</vt:lpstr>
      <vt:lpstr>Galactosemia: long term complications</vt:lpstr>
      <vt:lpstr>Galactosemia: the disease</vt:lpstr>
      <vt:lpstr>Galactosemia: the tests and their pitfalls</vt:lpstr>
      <vt:lpstr>Galactosemia: the tests and their pitfalls</vt:lpstr>
      <vt:lpstr>Galactosemia: the tests and their pitfalls</vt:lpstr>
      <vt:lpstr>Galactosemia: Test with LCMSMS</vt:lpstr>
      <vt:lpstr>Galactosemia: Test with LCMSMS</vt:lpstr>
      <vt:lpstr>Galactosemia: Test with LCMSMS</vt:lpstr>
      <vt:lpstr>Galactosemia: Test with LCMSMS</vt:lpstr>
      <vt:lpstr>Galactosemia: Test with LCMSMS</vt:lpstr>
      <vt:lpstr>Galactosemia: Test with LCMSMS</vt:lpstr>
      <vt:lpstr>Galactosemia: Test with LCMSMS</vt:lpstr>
      <vt:lpstr>Galactosemia: Test with LCMSMS</vt:lpstr>
      <vt:lpstr>Galactosemia: Test with LCMSMS</vt:lpstr>
      <vt:lpstr>Conclusions</vt:lpstr>
      <vt:lpstr>PowerPoint Presentation</vt:lpstr>
      <vt:lpstr>Galactosemia: the tests</vt:lpstr>
      <vt:lpstr>Galactosemia: the tests and their pitfalls</vt:lpstr>
    </vt:vector>
  </TitlesOfParts>
  <Company>Ann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Newborn screening for cystic fibrosis</dc:title>
  <dc:creator>Ann</dc:creator>
  <cp:lastModifiedBy>Hilde Laeremans</cp:lastModifiedBy>
  <cp:revision>94</cp:revision>
  <cp:lastPrinted>2013-04-23T08:16:41Z</cp:lastPrinted>
  <dcterms:created xsi:type="dcterms:W3CDTF">2009-10-16T08:02:16Z</dcterms:created>
  <dcterms:modified xsi:type="dcterms:W3CDTF">2013-04-25T07:50:51Z</dcterms:modified>
</cp:coreProperties>
</file>